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handoutMasterIdLst>
    <p:handoutMasterId r:id="rId43"/>
  </p:handoutMasterIdLst>
  <p:sldIdLst>
    <p:sldId id="286" r:id="rId2"/>
    <p:sldId id="290" r:id="rId3"/>
    <p:sldId id="289" r:id="rId4"/>
    <p:sldId id="258" r:id="rId5"/>
    <p:sldId id="260" r:id="rId6"/>
    <p:sldId id="262" r:id="rId7"/>
    <p:sldId id="263" r:id="rId8"/>
    <p:sldId id="265" r:id="rId9"/>
    <p:sldId id="266" r:id="rId10"/>
    <p:sldId id="267" r:id="rId11"/>
    <p:sldId id="304" r:id="rId12"/>
    <p:sldId id="273" r:id="rId13"/>
    <p:sldId id="317" r:id="rId14"/>
    <p:sldId id="318" r:id="rId15"/>
    <p:sldId id="319" r:id="rId16"/>
    <p:sldId id="299" r:id="rId17"/>
    <p:sldId id="320" r:id="rId18"/>
    <p:sldId id="322" r:id="rId19"/>
    <p:sldId id="274" r:id="rId20"/>
    <p:sldId id="275" r:id="rId21"/>
    <p:sldId id="276" r:id="rId22"/>
    <p:sldId id="279" r:id="rId23"/>
    <p:sldId id="281" r:id="rId24"/>
    <p:sldId id="280" r:id="rId25"/>
    <p:sldId id="282" r:id="rId26"/>
    <p:sldId id="283" r:id="rId27"/>
    <p:sldId id="284" r:id="rId28"/>
    <p:sldId id="285" r:id="rId29"/>
    <p:sldId id="291" r:id="rId30"/>
    <p:sldId id="292" r:id="rId31"/>
    <p:sldId id="298" r:id="rId32"/>
    <p:sldId id="307" r:id="rId33"/>
    <p:sldId id="309" r:id="rId34"/>
    <p:sldId id="310" r:id="rId35"/>
    <p:sldId id="293" r:id="rId36"/>
    <p:sldId id="294" r:id="rId37"/>
    <p:sldId id="305" r:id="rId38"/>
    <p:sldId id="295" r:id="rId39"/>
    <p:sldId id="303" r:id="rId40"/>
    <p:sldId id="272" r:id="rId41"/>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7F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3" autoAdjust="0"/>
    <p:restoredTop sz="94660"/>
  </p:normalViewPr>
  <p:slideViewPr>
    <p:cSldViewPr>
      <p:cViewPr>
        <p:scale>
          <a:sx n="90" d="100"/>
          <a:sy n="90" d="100"/>
        </p:scale>
        <p:origin x="-822" y="90"/>
      </p:cViewPr>
      <p:guideLst>
        <p:guide orient="horz" pos="2160"/>
        <p:guide pos="2880"/>
      </p:guideLst>
    </p:cSldViewPr>
  </p:slideViewPr>
  <p:notesTextViewPr>
    <p:cViewPr>
      <p:scale>
        <a:sx n="1" d="1"/>
        <a:sy n="1" d="1"/>
      </p:scale>
      <p:origin x="0" y="0"/>
    </p:cViewPr>
  </p:notesTextViewPr>
  <p:sorterViewPr>
    <p:cViewPr>
      <p:scale>
        <a:sx n="100" d="100"/>
        <a:sy n="100" d="100"/>
      </p:scale>
      <p:origin x="0" y="651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9D38109-8659-44EB-85E9-69B9E21FFE27}" type="datetimeFigureOut">
              <a:rPr kumimoji="1" lang="ja-JP" altLang="en-US" smtClean="0"/>
              <a:t>2013/12/18</a:t>
            </a:fld>
            <a:endParaRPr kumimoji="1" lang="ja-JP" alt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1F26D16-18BB-4F9B-88B2-CE164E6261F9}" type="slidenum">
              <a:rPr kumimoji="1" lang="ja-JP" altLang="en-US" smtClean="0"/>
              <a:t>‹#›</a:t>
            </a:fld>
            <a:endParaRPr kumimoji="1" lang="ja-JP" altLang="en-US"/>
          </a:p>
        </p:txBody>
      </p:sp>
    </p:spTree>
    <p:extLst>
      <p:ext uri="{BB962C8B-B14F-4D97-AF65-F5344CB8AC3E}">
        <p14:creationId xmlns:p14="http://schemas.microsoft.com/office/powerpoint/2010/main" val="19107396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FC2E31-1D11-4B11-931A-5F75C94B2BBE}" type="datetimeFigureOut">
              <a:rPr kumimoji="1" lang="ja-JP" altLang="en-US" smtClean="0"/>
              <a:t>2013/12/18</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4E928B-43C1-4F75-A282-0277F64A758C}" type="slidenum">
              <a:rPr kumimoji="1" lang="ja-JP" altLang="en-US" smtClean="0"/>
              <a:t>‹#›</a:t>
            </a:fld>
            <a:endParaRPr kumimoji="1" lang="ja-JP" altLang="en-US"/>
          </a:p>
        </p:txBody>
      </p:sp>
    </p:spTree>
    <p:extLst>
      <p:ext uri="{BB962C8B-B14F-4D97-AF65-F5344CB8AC3E}">
        <p14:creationId xmlns:p14="http://schemas.microsoft.com/office/powerpoint/2010/main" val="334011791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どこからどこまでがひと手間かーそのままでも食べれるがあえて手を加える。選択肢の１つである。</a:t>
            </a:r>
            <a:endParaRPr kumimoji="1" lang="ja-JP" altLang="en-US" dirty="0"/>
          </a:p>
        </p:txBody>
      </p:sp>
      <p:sp>
        <p:nvSpPr>
          <p:cNvPr id="4" name="スライド番号プレースホルダー 3"/>
          <p:cNvSpPr>
            <a:spLocks noGrp="1"/>
          </p:cNvSpPr>
          <p:nvPr>
            <p:ph type="sldNum" sz="quarter" idx="10"/>
          </p:nvPr>
        </p:nvSpPr>
        <p:spPr/>
        <p:txBody>
          <a:bodyPr/>
          <a:lstStyle/>
          <a:p>
            <a:fld id="{4B5AB304-1AEC-476D-8058-C14986E2D315}" type="slidenum">
              <a:rPr lang="ja-JP" altLang="en-US" smtClean="0">
                <a:solidFill>
                  <a:prstClr val="black"/>
                </a:solidFill>
              </a:rPr>
              <a:pPr/>
              <a:t>15</a:t>
            </a:fld>
            <a:endParaRPr lang="ja-JP" altLang="en-US" dirty="0">
              <a:solidFill>
                <a:prstClr val="black"/>
              </a:solidFill>
            </a:endParaRPr>
          </a:p>
        </p:txBody>
      </p:sp>
    </p:spTree>
    <p:extLst>
      <p:ext uri="{BB962C8B-B14F-4D97-AF65-F5344CB8AC3E}">
        <p14:creationId xmlns:p14="http://schemas.microsoft.com/office/powerpoint/2010/main" val="3250874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永</a:t>
            </a:r>
            <a:r>
              <a:rPr lang="ja-JP" altLang="en-US"/>
              <a:t>沢・大津</a:t>
            </a:r>
            <a:endParaRPr kumimoji="1" lang="ja-JP" altLang="en-US"/>
          </a:p>
        </p:txBody>
      </p:sp>
      <p:sp>
        <p:nvSpPr>
          <p:cNvPr id="4" name="スライド番号プレースホルダー 3"/>
          <p:cNvSpPr>
            <a:spLocks noGrp="1"/>
          </p:cNvSpPr>
          <p:nvPr>
            <p:ph type="sldNum" sz="quarter" idx="10"/>
          </p:nvPr>
        </p:nvSpPr>
        <p:spPr/>
        <p:txBody>
          <a:bodyPr/>
          <a:lstStyle/>
          <a:p>
            <a:fld id="{574E928B-43C1-4F75-A282-0277F64A758C}" type="slidenum">
              <a:rPr kumimoji="1" lang="ja-JP" altLang="en-US" smtClean="0"/>
              <a:t>23</a:t>
            </a:fld>
            <a:endParaRPr kumimoji="1" lang="ja-JP" altLang="en-US"/>
          </a:p>
        </p:txBody>
      </p:sp>
    </p:spTree>
    <p:extLst>
      <p:ext uri="{BB962C8B-B14F-4D97-AF65-F5344CB8AC3E}">
        <p14:creationId xmlns:p14="http://schemas.microsoft.com/office/powerpoint/2010/main" val="11687143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FBEDFB73-5023-4717-9B93-F20502F3E270}" type="datetime1">
              <a:rPr kumimoji="1" lang="ja-JP" altLang="en-US" smtClean="0"/>
              <a:t>2013/12/18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D093EC3-A252-4572-9902-462148D0A2F5}" type="slidenum">
              <a:rPr kumimoji="1" lang="ja-JP" altLang="en-US" smtClean="0"/>
              <a:t>‹#›</a:t>
            </a:fld>
            <a:endParaRPr kumimoji="1" lang="ja-JP" altLang="en-US"/>
          </a:p>
        </p:txBody>
      </p:sp>
    </p:spTree>
    <p:extLst>
      <p:ext uri="{BB962C8B-B14F-4D97-AF65-F5344CB8AC3E}">
        <p14:creationId xmlns:p14="http://schemas.microsoft.com/office/powerpoint/2010/main" val="219677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C5C7AC2-9829-49F0-A110-0F60BAFE7A0B}" type="datetime1">
              <a:rPr kumimoji="1" lang="ja-JP" altLang="en-US" smtClean="0"/>
              <a:t>2013/12/18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D093EC3-A252-4572-9902-462148D0A2F5}" type="slidenum">
              <a:rPr kumimoji="1" lang="ja-JP" altLang="en-US" smtClean="0"/>
              <a:t>‹#›</a:t>
            </a:fld>
            <a:endParaRPr kumimoji="1" lang="ja-JP" altLang="en-US"/>
          </a:p>
        </p:txBody>
      </p:sp>
    </p:spTree>
    <p:extLst>
      <p:ext uri="{BB962C8B-B14F-4D97-AF65-F5344CB8AC3E}">
        <p14:creationId xmlns:p14="http://schemas.microsoft.com/office/powerpoint/2010/main" val="20751200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5B03090C-1C26-477A-88B2-17F715C8B156}" type="datetime1">
              <a:rPr kumimoji="1" lang="ja-JP" altLang="en-US" smtClean="0"/>
              <a:t>2013/12/18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D093EC3-A252-4572-9902-462148D0A2F5}" type="slidenum">
              <a:rPr kumimoji="1" lang="ja-JP" altLang="en-US" smtClean="0"/>
              <a:t>‹#›</a:t>
            </a:fld>
            <a:endParaRPr kumimoji="1" lang="ja-JP" altLang="en-US"/>
          </a:p>
        </p:txBody>
      </p:sp>
    </p:spTree>
    <p:extLst>
      <p:ext uri="{BB962C8B-B14F-4D97-AF65-F5344CB8AC3E}">
        <p14:creationId xmlns:p14="http://schemas.microsoft.com/office/powerpoint/2010/main" val="2105933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E601209B-06D0-4FBE-B4AA-8CEC8D5AF02A}" type="datetime1">
              <a:rPr kumimoji="1" lang="ja-JP" altLang="en-US" smtClean="0"/>
              <a:t>2013/12/18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D093EC3-A252-4572-9902-462148D0A2F5}" type="slidenum">
              <a:rPr kumimoji="1" lang="ja-JP" altLang="en-US" smtClean="0"/>
              <a:t>‹#›</a:t>
            </a:fld>
            <a:endParaRPr kumimoji="1" lang="ja-JP" altLang="en-US"/>
          </a:p>
        </p:txBody>
      </p:sp>
    </p:spTree>
    <p:extLst>
      <p:ext uri="{BB962C8B-B14F-4D97-AF65-F5344CB8AC3E}">
        <p14:creationId xmlns:p14="http://schemas.microsoft.com/office/powerpoint/2010/main" val="1233299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46276628-E80A-43C6-B9C9-A0AE3BEACD20}" type="datetime1">
              <a:rPr kumimoji="1" lang="ja-JP" altLang="en-US" smtClean="0"/>
              <a:t>2013/12/18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D093EC3-A252-4572-9902-462148D0A2F5}" type="slidenum">
              <a:rPr kumimoji="1" lang="ja-JP" altLang="en-US" smtClean="0"/>
              <a:t>‹#›</a:t>
            </a:fld>
            <a:endParaRPr kumimoji="1" lang="ja-JP" altLang="en-US"/>
          </a:p>
        </p:txBody>
      </p:sp>
    </p:spTree>
    <p:extLst>
      <p:ext uri="{BB962C8B-B14F-4D97-AF65-F5344CB8AC3E}">
        <p14:creationId xmlns:p14="http://schemas.microsoft.com/office/powerpoint/2010/main" val="24252906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BB3B3F86-BC23-43DC-A23F-BF10CFCA85FB}" type="datetime1">
              <a:rPr kumimoji="1" lang="ja-JP" altLang="en-US" smtClean="0"/>
              <a:t>2013/12/18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D093EC3-A252-4572-9902-462148D0A2F5}" type="slidenum">
              <a:rPr kumimoji="1" lang="ja-JP" altLang="en-US" smtClean="0"/>
              <a:t>‹#›</a:t>
            </a:fld>
            <a:endParaRPr kumimoji="1" lang="ja-JP" altLang="en-US"/>
          </a:p>
        </p:txBody>
      </p:sp>
    </p:spTree>
    <p:extLst>
      <p:ext uri="{BB962C8B-B14F-4D97-AF65-F5344CB8AC3E}">
        <p14:creationId xmlns:p14="http://schemas.microsoft.com/office/powerpoint/2010/main" val="1184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6B859D07-BD72-4570-9BFB-0A477959B2B2}" type="datetime1">
              <a:rPr kumimoji="1" lang="ja-JP" altLang="en-US" smtClean="0"/>
              <a:t>2013/12/18</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7D093EC3-A252-4572-9902-462148D0A2F5}" type="slidenum">
              <a:rPr kumimoji="1" lang="ja-JP" altLang="en-US" smtClean="0"/>
              <a:t>‹#›</a:t>
            </a:fld>
            <a:endParaRPr kumimoji="1" lang="ja-JP" altLang="en-US"/>
          </a:p>
        </p:txBody>
      </p:sp>
    </p:spTree>
    <p:extLst>
      <p:ext uri="{BB962C8B-B14F-4D97-AF65-F5344CB8AC3E}">
        <p14:creationId xmlns:p14="http://schemas.microsoft.com/office/powerpoint/2010/main" val="1697893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6BC8E208-0473-4792-8D5E-91EFE0DD03A1}" type="datetime1">
              <a:rPr kumimoji="1" lang="ja-JP" altLang="en-US" smtClean="0"/>
              <a:t>2013/12/18</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7D093EC3-A252-4572-9902-462148D0A2F5}" type="slidenum">
              <a:rPr kumimoji="1" lang="ja-JP" altLang="en-US" smtClean="0"/>
              <a:t>‹#›</a:t>
            </a:fld>
            <a:endParaRPr kumimoji="1" lang="ja-JP" altLang="en-US"/>
          </a:p>
        </p:txBody>
      </p:sp>
    </p:spTree>
    <p:extLst>
      <p:ext uri="{BB962C8B-B14F-4D97-AF65-F5344CB8AC3E}">
        <p14:creationId xmlns:p14="http://schemas.microsoft.com/office/powerpoint/2010/main" val="22122649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21D116C2-29C3-4DC0-A428-12ABAD9A654F}" type="datetime1">
              <a:rPr kumimoji="1" lang="ja-JP" altLang="en-US" smtClean="0"/>
              <a:t>2013/12/18</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mtClean="0"/>
              <a:t>‹#›</a:t>
            </a:fld>
            <a:endParaRPr kumimoji="1" lang="ja-JP" altLang="en-US"/>
          </a:p>
        </p:txBody>
      </p:sp>
    </p:spTree>
    <p:extLst>
      <p:ext uri="{BB962C8B-B14F-4D97-AF65-F5344CB8AC3E}">
        <p14:creationId xmlns:p14="http://schemas.microsoft.com/office/powerpoint/2010/main" val="26538884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1CE01B0-05D4-4EBE-897E-E4518E29D3E2}" type="datetime1">
              <a:rPr kumimoji="1" lang="ja-JP" altLang="en-US" smtClean="0"/>
              <a:t>2013/12/18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D093EC3-A252-4572-9902-462148D0A2F5}" type="slidenum">
              <a:rPr kumimoji="1" lang="ja-JP" altLang="en-US" smtClean="0"/>
              <a:t>‹#›</a:t>
            </a:fld>
            <a:endParaRPr kumimoji="1" lang="ja-JP" altLang="en-US"/>
          </a:p>
        </p:txBody>
      </p:sp>
    </p:spTree>
    <p:extLst>
      <p:ext uri="{BB962C8B-B14F-4D97-AF65-F5344CB8AC3E}">
        <p14:creationId xmlns:p14="http://schemas.microsoft.com/office/powerpoint/2010/main" val="1628415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3EE4842A-B48D-4214-8235-1AD5140FF2E5}" type="datetime1">
              <a:rPr kumimoji="1" lang="ja-JP" altLang="en-US" smtClean="0"/>
              <a:t>2013/12/18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D093EC3-A252-4572-9902-462148D0A2F5}" type="slidenum">
              <a:rPr kumimoji="1" lang="ja-JP" altLang="en-US" smtClean="0"/>
              <a:t>‹#›</a:t>
            </a:fld>
            <a:endParaRPr kumimoji="1" lang="ja-JP" altLang="en-US"/>
          </a:p>
        </p:txBody>
      </p:sp>
    </p:spTree>
    <p:extLst>
      <p:ext uri="{BB962C8B-B14F-4D97-AF65-F5344CB8AC3E}">
        <p14:creationId xmlns:p14="http://schemas.microsoft.com/office/powerpoint/2010/main" val="13671897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09C9EC-6286-484B-A31C-B297FFDA30B0}" type="datetime1">
              <a:rPr kumimoji="1" lang="ja-JP" altLang="en-US" smtClean="0"/>
              <a:t>2013/12/18</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093EC3-A252-4572-9902-462148D0A2F5}" type="slidenum">
              <a:rPr kumimoji="1" lang="ja-JP" altLang="en-US" smtClean="0"/>
              <a:t>‹#›</a:t>
            </a:fld>
            <a:endParaRPr kumimoji="1" lang="ja-JP" altLang="en-US"/>
          </a:p>
        </p:txBody>
      </p:sp>
    </p:spTree>
    <p:extLst>
      <p:ext uri="{BB962C8B-B14F-4D97-AF65-F5344CB8AC3E}">
        <p14:creationId xmlns:p14="http://schemas.microsoft.com/office/powerpoint/2010/main" val="40145979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google.co.jp/url?sa=i&amp;rct=j&amp;q=&amp;esrc=s&amp;frm=1&amp;source=images&amp;cd=&amp;cad=rja&amp;docid=nJR_OHZmexTv3M&amp;tbnid=nLRUDHfNB-m5nM:&amp;ved=0CAUQjRw&amp;url=https://twitter.com/yamakou2940&amp;ei=EZimUs3DGsrckAW1yoDICg&amp;bvm=bv.57799294,d.dGI&amp;psig=AFQjCNG5zzPj9hPBQaf4QItvLWaLgUtUyg&amp;ust=1386735993052840"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hyperlink" Target="http://dspace.wul.waseda.ac.jp/dspace/bitstream/2065/32705/1/WasedaKokusaiKeieiKenkyu_42_Otsu.pdf" TargetMode="Externa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hyperlink" Target="http://dspace.wul.waseda.ac.jp/dspace/bitstream/2065/32703/1/WasedaKokusaiKeieiKenkyu_42_Nagasawa.pdf#search='%E7%B5%8C%E9%A8%93%E4%BE%A1%E5%80%A4%E6%88%A6%E7%95%A5%E3%81%A8%E3%81%AF" TargetMode="External"/><Relationship Id="rId2" Type="http://schemas.openxmlformats.org/officeDocument/2006/relationships/hyperlink" Target="http://www.yomiuri-is.co.jp/perigee/feature04.html/2"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D093EC3-A252-4572-9902-462148D0A2F5}" type="slidenum">
              <a:rPr kumimoji="1" lang="ja-JP" altLang="en-US" sz="2000" b="1" smtClean="0"/>
              <a:t>1</a:t>
            </a:fld>
            <a:endParaRPr kumimoji="1" lang="ja-JP" altLang="en-US"/>
          </a:p>
        </p:txBody>
      </p:sp>
      <p:sp>
        <p:nvSpPr>
          <p:cNvPr id="3" name="Shape 84"/>
          <p:cNvSpPr txBox="1">
            <a:spLocks/>
          </p:cNvSpPr>
          <p:nvPr/>
        </p:nvSpPr>
        <p:spPr>
          <a:xfrm>
            <a:off x="3347864" y="4221087"/>
            <a:ext cx="5135447" cy="1752600"/>
          </a:xfrm>
          <a:prstGeom prst="rect">
            <a:avLst/>
          </a:prstGeom>
          <a:noFill/>
          <a:ln>
            <a:noFill/>
          </a:ln>
        </p:spPr>
        <p:txBody>
          <a:bodyPr lIns="91425" tIns="45700" rIns="91425" bIns="45700" anchor="t" anchorCtr="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spcBef>
                <a:spcPts val="0"/>
              </a:spcBef>
              <a:buClr>
                <a:srgbClr val="888888"/>
              </a:buClr>
              <a:buSzPct val="25000"/>
              <a:buFont typeface="Calibri"/>
              <a:buNone/>
            </a:pPr>
            <a:r>
              <a:rPr lang="zh-TW">
                <a:solidFill>
                  <a:srgbClr val="888888"/>
                </a:solidFill>
                <a:latin typeface="Calibri"/>
                <a:ea typeface="Calibri"/>
                <a:cs typeface="Calibri"/>
                <a:sym typeface="Calibri"/>
              </a:rPr>
              <a:t>　　</a:t>
            </a:r>
            <a:r>
              <a:rPr lang="zh-TW" sz="2800" dirty="0" smtClean="0">
                <a:solidFill>
                  <a:srgbClr val="595959"/>
                </a:solidFill>
                <a:latin typeface="ＭＳ Ｐゴシック" pitchFamily="50" charset="-128"/>
                <a:ea typeface="ＭＳ Ｐゴシック" pitchFamily="50" charset="-128"/>
                <a:cs typeface="Calibri"/>
                <a:sym typeface="Calibri"/>
              </a:rPr>
              <a:t>田嶋ゼミナール</a:t>
            </a:r>
            <a:r>
              <a:rPr lang="zh-TW" dirty="0" smtClean="0">
                <a:solidFill>
                  <a:srgbClr val="888888"/>
                </a:solidFill>
                <a:latin typeface="ＭＳ Ｐゴシック" pitchFamily="50" charset="-128"/>
                <a:ea typeface="ＭＳ Ｐゴシック" pitchFamily="50" charset="-128"/>
                <a:cs typeface="Calibri"/>
                <a:sym typeface="Calibri"/>
              </a:rPr>
              <a:t>　</a:t>
            </a:r>
            <a:r>
              <a:rPr lang="zh-TW" sz="2800" dirty="0" smtClean="0">
                <a:solidFill>
                  <a:srgbClr val="3F3F3F"/>
                </a:solidFill>
                <a:latin typeface="ＭＳ Ｐゴシック" pitchFamily="50" charset="-128"/>
                <a:ea typeface="ＭＳ Ｐゴシック" pitchFamily="50" charset="-128"/>
                <a:cs typeface="Arial"/>
                <a:sym typeface="Arial"/>
              </a:rPr>
              <a:t>C班</a:t>
            </a:r>
          </a:p>
          <a:p>
            <a:pPr marL="0" indent="0" algn="r">
              <a:spcBef>
                <a:spcPts val="560"/>
              </a:spcBef>
              <a:buClr>
                <a:srgbClr val="3F3F3F"/>
              </a:buClr>
              <a:buSzPct val="25000"/>
              <a:buFont typeface="Arial"/>
              <a:buNone/>
            </a:pPr>
            <a:r>
              <a:rPr lang="zh-TW" sz="2800" dirty="0" smtClean="0">
                <a:solidFill>
                  <a:srgbClr val="3F3F3F"/>
                </a:solidFill>
                <a:latin typeface="ＭＳ Ｐゴシック" pitchFamily="50" charset="-128"/>
                <a:ea typeface="ＭＳ Ｐゴシック" pitchFamily="50" charset="-128"/>
                <a:cs typeface="Arial"/>
                <a:sym typeface="Arial"/>
              </a:rPr>
              <a:t>濵田一平　森章平  森菜摘</a:t>
            </a:r>
          </a:p>
          <a:p>
            <a:pPr marL="0" indent="0" algn="r">
              <a:spcBef>
                <a:spcPts val="560"/>
              </a:spcBef>
              <a:buClr>
                <a:srgbClr val="3F3F3F"/>
              </a:buClr>
              <a:buSzPct val="25000"/>
              <a:buFont typeface="Arial"/>
              <a:buNone/>
            </a:pPr>
            <a:r>
              <a:rPr lang="zh-TW" sz="2800">
                <a:solidFill>
                  <a:srgbClr val="3F3F3F"/>
                </a:solidFill>
                <a:latin typeface="Arial"/>
                <a:ea typeface="Arial"/>
                <a:cs typeface="Arial"/>
                <a:sym typeface="Arial"/>
              </a:rPr>
              <a:t>　</a:t>
            </a:r>
            <a:r>
              <a:rPr lang="zh-TW" sz="2800" dirty="0" smtClean="0">
                <a:solidFill>
                  <a:srgbClr val="3F3F3F"/>
                </a:solidFill>
                <a:latin typeface="ＭＳ Ｐゴシック" pitchFamily="50" charset="-128"/>
                <a:ea typeface="ＭＳ Ｐゴシック" pitchFamily="50" charset="-128"/>
                <a:cs typeface="Arial"/>
                <a:sym typeface="Arial"/>
              </a:rPr>
              <a:t>金子加奈恵  築館夕季</a:t>
            </a:r>
          </a:p>
          <a:p>
            <a:endParaRPr lang="zh-TW" sz="2800" dirty="0">
              <a:solidFill>
                <a:srgbClr val="3F3F3F"/>
              </a:solidFill>
              <a:latin typeface="ＭＳ Ｐゴシック" pitchFamily="50" charset="-128"/>
              <a:ea typeface="ＭＳ Ｐゴシック" pitchFamily="50" charset="-128"/>
              <a:cs typeface="Arial"/>
              <a:sym typeface="Arial"/>
            </a:endParaRPr>
          </a:p>
        </p:txBody>
      </p:sp>
      <p:sp>
        <p:nvSpPr>
          <p:cNvPr id="4" name="Shape 85"/>
          <p:cNvSpPr/>
          <p:nvPr/>
        </p:nvSpPr>
        <p:spPr>
          <a:xfrm>
            <a:off x="827583" y="3267072"/>
            <a:ext cx="2376263" cy="2861273"/>
          </a:xfrm>
          <a:prstGeom prst="rect">
            <a:avLst/>
          </a:prstGeom>
          <a:blipFill>
            <a:blip r:embed="rId2"/>
            <a:stretch>
              <a:fillRect/>
            </a:stretch>
          </a:blipFill>
        </p:spPr>
      </p:sp>
      <p:sp>
        <p:nvSpPr>
          <p:cNvPr id="5" name="Shape 86"/>
          <p:cNvSpPr/>
          <p:nvPr/>
        </p:nvSpPr>
        <p:spPr>
          <a:xfrm>
            <a:off x="810804" y="3267072"/>
            <a:ext cx="2376263" cy="2861272"/>
          </a:xfrm>
          <a:prstGeom prst="ellipse">
            <a:avLst/>
          </a:prstGeom>
          <a:noFill/>
          <a:ln w="9525" cap="flat">
            <a:solidFill>
              <a:srgbClr val="000000"/>
            </a:solidFill>
            <a:prstDash val="solid"/>
            <a:round/>
            <a:headEnd type="none" w="med" len="med"/>
            <a:tailEnd type="none" w="med" len="med"/>
          </a:ln>
        </p:spPr>
        <p:txBody>
          <a:bodyPr lIns="91425" tIns="91425" rIns="91425" bIns="91425" anchor="ctr" anchorCtr="0">
            <a:noAutofit/>
          </a:bodyPr>
          <a:lstStyle/>
          <a:p>
            <a:endParaRPr/>
          </a:p>
        </p:txBody>
      </p:sp>
      <p:sp>
        <p:nvSpPr>
          <p:cNvPr id="6" name="Shape 88"/>
          <p:cNvSpPr txBox="1"/>
          <p:nvPr/>
        </p:nvSpPr>
        <p:spPr>
          <a:xfrm>
            <a:off x="1187624" y="1049541"/>
            <a:ext cx="7056783" cy="14465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zh-TW" sz="4400" b="0" i="0" u="none" strike="noStrike" cap="none" baseline="0" dirty="0">
                <a:solidFill>
                  <a:schemeClr val="dk1"/>
                </a:solidFill>
                <a:latin typeface="ＭＳ Ｐゴシック" pitchFamily="50" charset="-128"/>
                <a:ea typeface="ＭＳ Ｐゴシック" pitchFamily="50" charset="-128"/>
                <a:cs typeface="Calibri"/>
                <a:sym typeface="Calibri"/>
              </a:rPr>
              <a:t>食品に対する“アクション”が消費者心理に与える影響</a:t>
            </a:r>
          </a:p>
        </p:txBody>
      </p:sp>
      <p:sp>
        <p:nvSpPr>
          <p:cNvPr id="8" name="角丸四角形 6"/>
          <p:cNvSpPr/>
          <p:nvPr/>
        </p:nvSpPr>
        <p:spPr>
          <a:xfrm>
            <a:off x="827583" y="764704"/>
            <a:ext cx="7655728" cy="2016224"/>
          </a:xfrm>
          <a:prstGeom prst="roundRect">
            <a:avLst/>
          </a:prstGeom>
          <a:noFill/>
          <a:ln w="28575">
            <a:solidFill>
              <a:srgbClr val="F57FE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1849778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10</a:t>
            </a:fld>
            <a:endParaRPr kumimoji="1" lang="ja-JP" altLang="en-US" sz="2000" b="1" dirty="0"/>
          </a:p>
        </p:txBody>
      </p:sp>
      <p:sp>
        <p:nvSpPr>
          <p:cNvPr id="5" name="Shape 222"/>
          <p:cNvSpPr txBox="1">
            <a:spLocks/>
          </p:cNvSpPr>
          <p:nvPr/>
        </p:nvSpPr>
        <p:spPr>
          <a:xfrm>
            <a:off x="457200" y="274637"/>
            <a:ext cx="8229600" cy="1143000"/>
          </a:xfrm>
          <a:prstGeom prst="rect">
            <a:avLst/>
          </a:prstGeom>
        </p:spPr>
        <p:txBody>
          <a:bodyPr lIns="91425" tIns="91425" rIns="91425" bIns="91425" anchor="ctr" anchorCtr="0">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zh-TW" dirty="0" smtClean="0">
                <a:latin typeface="ＭＳ Ｐゴシック" pitchFamily="50" charset="-128"/>
                <a:ea typeface="ＭＳ Ｐゴシック" pitchFamily="50" charset="-128"/>
              </a:rPr>
              <a:t>経験価値戦略</a:t>
            </a:r>
            <a:r>
              <a:rPr lang="ja-JP" altLang="en-US" dirty="0" smtClean="0">
                <a:latin typeface="ＭＳ Ｐゴシック" pitchFamily="50" charset="-128"/>
                <a:ea typeface="ＭＳ Ｐゴシック" pitchFamily="50" charset="-128"/>
              </a:rPr>
              <a:t>とは</a:t>
            </a:r>
            <a:endParaRPr lang="zh-TW" dirty="0">
              <a:latin typeface="ＭＳ Ｐゴシック" pitchFamily="50" charset="-128"/>
              <a:ea typeface="ＭＳ Ｐゴシック" pitchFamily="50" charset="-128"/>
            </a:endParaRPr>
          </a:p>
        </p:txBody>
      </p:sp>
      <p:sp>
        <p:nvSpPr>
          <p:cNvPr id="6" name="Shape 223"/>
          <p:cNvSpPr/>
          <p:nvPr/>
        </p:nvSpPr>
        <p:spPr>
          <a:xfrm>
            <a:off x="380375" y="2123637"/>
            <a:ext cx="8229600" cy="1506600"/>
          </a:xfrm>
          <a:prstGeom prst="rect">
            <a:avLst/>
          </a:prstGeom>
          <a:noFill/>
          <a:ln w="38100" cap="flat">
            <a:solidFill>
              <a:srgbClr val="FFC000"/>
            </a:solidFill>
            <a:prstDash val="solid"/>
            <a:round/>
            <a:headEnd type="none" w="med" len="med"/>
            <a:tailEnd type="none" w="med" len="med"/>
          </a:ln>
        </p:spPr>
        <p:txBody>
          <a:bodyPr lIns="91425" tIns="45700" rIns="91425" bIns="45700" anchor="ctr" anchorCtr="0">
            <a:noAutofit/>
          </a:bodyPr>
          <a:lstStyle/>
          <a:p>
            <a:pPr marL="0" lvl="0" indent="0" rtl="0">
              <a:lnSpc>
                <a:spcPct val="115000"/>
              </a:lnSpc>
              <a:buNone/>
            </a:pPr>
            <a:r>
              <a:rPr lang="zh-TW" sz="1800" dirty="0" smtClean="0">
                <a:solidFill>
                  <a:schemeClr val="dk1"/>
                </a:solidFill>
                <a:latin typeface="ＭＳ Ｐゴシック" pitchFamily="50" charset="-128"/>
                <a:ea typeface="ＭＳ Ｐゴシック" pitchFamily="50" charset="-128"/>
              </a:rPr>
              <a:t>経験価値戦略とは、その</a:t>
            </a:r>
            <a:r>
              <a:rPr lang="zh-TW" sz="1800" b="1" dirty="0" smtClean="0">
                <a:latin typeface="ＭＳ Ｐゴシック" pitchFamily="50" charset="-128"/>
                <a:ea typeface="ＭＳ Ｐゴシック" pitchFamily="50" charset="-128"/>
              </a:rPr>
              <a:t>製品・サービスを消費する中での消費者の経験</a:t>
            </a:r>
            <a:r>
              <a:rPr lang="zh-TW" sz="1800" dirty="0" smtClean="0">
                <a:latin typeface="ＭＳ Ｐゴシック" pitchFamily="50" charset="-128"/>
                <a:ea typeface="ＭＳ Ｐゴシック" pitchFamily="50" charset="-128"/>
              </a:rPr>
              <a:t>に焦点を当て、その</a:t>
            </a:r>
            <a:r>
              <a:rPr lang="zh-TW" sz="1800" b="1" dirty="0" smtClean="0">
                <a:latin typeface="ＭＳ Ｐゴシック" pitchFamily="50" charset="-128"/>
                <a:ea typeface="ＭＳ Ｐゴシック" pitchFamily="50" charset="-128"/>
              </a:rPr>
              <a:t>消費者の経験を差異化</a:t>
            </a:r>
            <a:r>
              <a:rPr lang="zh-TW" sz="1800" dirty="0" smtClean="0">
                <a:solidFill>
                  <a:schemeClr val="dk1"/>
                </a:solidFill>
                <a:latin typeface="ＭＳ Ｐゴシック" pitchFamily="50" charset="-128"/>
                <a:ea typeface="ＭＳ Ｐゴシック" pitchFamily="50" charset="-128"/>
              </a:rPr>
              <a:t>することにより、顧客のマインド内に独自のポジションを築く戦略である。 </a:t>
            </a:r>
            <a:r>
              <a:rPr lang="zh-TW" sz="1800" dirty="0" smtClean="0">
                <a:solidFill>
                  <a:schemeClr val="dk1"/>
                </a:solidFill>
                <a:latin typeface="ＭＳ Ｐゴシック" pitchFamily="50" charset="-128"/>
                <a:ea typeface="ＭＳ Ｐゴシック" pitchFamily="50" charset="-128"/>
                <a:cs typeface="Calibri"/>
                <a:sym typeface="Calibri"/>
              </a:rPr>
              <a:t>（長沢・大津　 2011）</a:t>
            </a:r>
            <a:endParaRPr lang="zh-TW" sz="1800" dirty="0">
              <a:solidFill>
                <a:schemeClr val="dk1"/>
              </a:solidFill>
              <a:latin typeface="ＭＳ Ｐゴシック" pitchFamily="50" charset="-128"/>
              <a:ea typeface="ＭＳ Ｐゴシック" pitchFamily="50" charset="-128"/>
              <a:cs typeface="Calibri"/>
              <a:sym typeface="Calibri"/>
            </a:endParaRPr>
          </a:p>
        </p:txBody>
      </p:sp>
      <p:sp>
        <p:nvSpPr>
          <p:cNvPr id="7" name="Shape 231"/>
          <p:cNvSpPr txBox="1"/>
          <p:nvPr/>
        </p:nvSpPr>
        <p:spPr>
          <a:xfrm>
            <a:off x="380375" y="4437112"/>
            <a:ext cx="8338500" cy="1143000"/>
          </a:xfrm>
          <a:prstGeom prst="rect">
            <a:avLst/>
          </a:prstGeom>
          <a:noFill/>
        </p:spPr>
        <p:txBody>
          <a:bodyPr lIns="91425" tIns="91425" rIns="91425" bIns="91425" anchor="t" anchorCtr="0">
            <a:noAutofit/>
          </a:bodyPr>
          <a:lstStyle/>
          <a:p>
            <a:r>
              <a:rPr lang="zh-TW" sz="2800" dirty="0" smtClean="0">
                <a:solidFill>
                  <a:srgbClr val="FF0000"/>
                </a:solidFill>
                <a:latin typeface="ＭＳ Ｐゴシック" pitchFamily="50" charset="-128"/>
                <a:ea typeface="ＭＳ Ｐゴシック" pitchFamily="50" charset="-128"/>
              </a:rPr>
              <a:t>→</a:t>
            </a:r>
            <a:r>
              <a:rPr lang="ja-JP" altLang="en-US" sz="2800" dirty="0" smtClean="0">
                <a:solidFill>
                  <a:srgbClr val="FF0000"/>
                </a:solidFill>
                <a:latin typeface="ＭＳ Ｐゴシック" pitchFamily="50" charset="-128"/>
                <a:ea typeface="ＭＳ Ｐゴシック" pitchFamily="50" charset="-128"/>
              </a:rPr>
              <a:t>　</a:t>
            </a:r>
            <a:r>
              <a:rPr lang="ja-JP" altLang="en-US" sz="2800" b="1" dirty="0" smtClean="0">
                <a:solidFill>
                  <a:srgbClr val="FF0000"/>
                </a:solidFill>
                <a:latin typeface="ＭＳ Ｐゴシック" pitchFamily="50" charset="-128"/>
                <a:ea typeface="ＭＳ Ｐゴシック" pitchFamily="50" charset="-128"/>
              </a:rPr>
              <a:t>商品を</a:t>
            </a:r>
            <a:r>
              <a:rPr lang="ja-JP" altLang="en-US" sz="2800" b="1" dirty="0" smtClean="0">
                <a:solidFill>
                  <a:srgbClr val="FF0000"/>
                </a:solidFill>
              </a:rPr>
              <a:t>購買前・購買後</a:t>
            </a:r>
            <a:r>
              <a:rPr lang="ja-JP" altLang="en-US" sz="2800" b="1" dirty="0" smtClean="0">
                <a:solidFill>
                  <a:srgbClr val="FF0000"/>
                </a:solidFill>
                <a:latin typeface="ＭＳ Ｐゴシック" pitchFamily="50" charset="-128"/>
                <a:ea typeface="ＭＳ Ｐゴシック" pitchFamily="50" charset="-128"/>
              </a:rPr>
              <a:t>の</a:t>
            </a:r>
            <a:r>
              <a:rPr lang="ja-JP" altLang="en-US" sz="2800" b="1" dirty="0">
                <a:solidFill>
                  <a:srgbClr val="FF0000"/>
                </a:solidFill>
                <a:latin typeface="ＭＳ Ｐゴシック" pitchFamily="50" charset="-128"/>
                <a:ea typeface="ＭＳ Ｐゴシック" pitchFamily="50" charset="-128"/>
              </a:rPr>
              <a:t>実際に</a:t>
            </a:r>
            <a:r>
              <a:rPr lang="ja-JP" altLang="en-US" sz="2800" b="1" dirty="0" smtClean="0">
                <a:solidFill>
                  <a:srgbClr val="FF0000"/>
                </a:solidFill>
                <a:latin typeface="ＭＳ Ｐゴシック" pitchFamily="50" charset="-128"/>
                <a:ea typeface="ＭＳ Ｐゴシック" pitchFamily="50" charset="-128"/>
              </a:rPr>
              <a:t>体験することで差別化する戦略</a:t>
            </a:r>
            <a:r>
              <a:rPr lang="ja-JP" altLang="en-US" sz="2800" dirty="0" smtClean="0">
                <a:latin typeface="ＭＳ Ｐゴシック" pitchFamily="50" charset="-128"/>
                <a:ea typeface="ＭＳ Ｐゴシック" pitchFamily="50" charset="-128"/>
              </a:rPr>
              <a:t>のことである！</a:t>
            </a:r>
            <a:endParaRPr lang="en-US" altLang="ja-JP" sz="2800" dirty="0" smtClean="0">
              <a:latin typeface="ＭＳ Ｐゴシック" pitchFamily="50" charset="-128"/>
              <a:ea typeface="ＭＳ Ｐゴシック" pitchFamily="50" charset="-128"/>
            </a:endParaRPr>
          </a:p>
          <a:p>
            <a:r>
              <a:rPr lang="zh-TW" sz="2800" dirty="0">
                <a:solidFill>
                  <a:srgbClr val="FF0000"/>
                </a:solidFill>
                <a:latin typeface="ＭＳ Ｐゴシック" pitchFamily="50" charset="-128"/>
                <a:ea typeface="ＭＳ Ｐゴシック" pitchFamily="50" charset="-128"/>
              </a:rPr>
              <a:t>　</a:t>
            </a:r>
          </a:p>
        </p:txBody>
      </p:sp>
    </p:spTree>
    <p:extLst>
      <p:ext uri="{BB962C8B-B14F-4D97-AF65-F5344CB8AC3E}">
        <p14:creationId xmlns:p14="http://schemas.microsoft.com/office/powerpoint/2010/main" val="2458982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ja-JP" altLang="en-US" dirty="0" smtClean="0"/>
              <a:t>さらに新たな状況との関連付けることの重要性→差別化</a:t>
            </a:r>
            <a:endParaRPr kumimoji="1" lang="ja-JP" altLang="en-US" dirty="0"/>
          </a:p>
        </p:txBody>
      </p:sp>
      <p:sp>
        <p:nvSpPr>
          <p:cNvPr id="3" name="コンテンツ プレースホルダー 2"/>
          <p:cNvSpPr>
            <a:spLocks noGrp="1"/>
          </p:cNvSpPr>
          <p:nvPr>
            <p:ph idx="1"/>
          </p:nvPr>
        </p:nvSpPr>
        <p:spPr>
          <a:xfrm>
            <a:off x="421801" y="1556792"/>
            <a:ext cx="8229600" cy="864096"/>
          </a:xfrm>
        </p:spPr>
        <p:txBody>
          <a:bodyPr>
            <a:normAutofit fontScale="92500" lnSpcReduction="20000"/>
          </a:bodyPr>
          <a:lstStyle/>
          <a:p>
            <a:pPr marL="0" indent="0">
              <a:buNone/>
            </a:pPr>
            <a:endParaRPr lang="en-US" altLang="ja-JP" sz="2800" dirty="0" smtClean="0"/>
          </a:p>
          <a:p>
            <a:pPr marL="0" indent="0">
              <a:buNone/>
            </a:pPr>
            <a:r>
              <a:rPr lang="ja-JP" altLang="en-US" sz="2800" dirty="0" smtClean="0"/>
              <a:t>長沢・大津（</a:t>
            </a:r>
            <a:r>
              <a:rPr lang="en-US" altLang="ja-JP" sz="2800" dirty="0" smtClean="0"/>
              <a:t>2011</a:t>
            </a:r>
            <a:r>
              <a:rPr lang="ja-JP" altLang="en-US" sz="2800" dirty="0" smtClean="0"/>
              <a:t>）の研究によると</a:t>
            </a:r>
            <a:endParaRPr lang="en-US" altLang="ja-JP" sz="2800" dirty="0"/>
          </a:p>
          <a:p>
            <a:pPr marL="0" indent="0">
              <a:buNone/>
            </a:pPr>
            <a:endParaRPr lang="en-US" altLang="ja-JP" sz="2400" dirty="0" smtClean="0"/>
          </a:p>
        </p:txBody>
      </p:sp>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mtClean="0"/>
              <a:t>11</a:t>
            </a:fld>
            <a:endParaRPr kumimoji="1" lang="ja-JP" altLang="en-US"/>
          </a:p>
        </p:txBody>
      </p:sp>
      <p:sp>
        <p:nvSpPr>
          <p:cNvPr id="5" name="Shape 217"/>
          <p:cNvSpPr/>
          <p:nvPr/>
        </p:nvSpPr>
        <p:spPr>
          <a:xfrm>
            <a:off x="432641" y="2420888"/>
            <a:ext cx="8023831" cy="1800200"/>
          </a:xfrm>
          <a:prstGeom prst="rect">
            <a:avLst/>
          </a:prstGeom>
          <a:noFill/>
          <a:ln w="38100" cap="flat">
            <a:solidFill>
              <a:srgbClr val="FFC000"/>
            </a:solidFill>
            <a:prstDash val="solid"/>
            <a:round/>
            <a:headEnd type="none" w="med" len="med"/>
            <a:tailEnd type="none" w="med" len="med"/>
          </a:ln>
        </p:spPr>
        <p:txBody>
          <a:bodyPr lIns="91425" tIns="45700" rIns="91425" bIns="45700" anchor="ctr" anchorCtr="0">
            <a:noAutofit/>
          </a:bodyPr>
          <a:lstStyle/>
          <a:p>
            <a:pPr>
              <a:lnSpc>
                <a:spcPct val="115000"/>
              </a:lnSpc>
            </a:pPr>
            <a:endParaRPr lang="zh-TW" sz="2200" dirty="0">
              <a:solidFill>
                <a:schemeClr val="dk1"/>
              </a:solidFill>
              <a:latin typeface="ＭＳ Ｐゴシック" pitchFamily="50" charset="-128"/>
              <a:ea typeface="ＭＳ Ｐゴシック" pitchFamily="50" charset="-128"/>
              <a:cs typeface="Calibri"/>
              <a:sym typeface="Calibri"/>
            </a:endParaRPr>
          </a:p>
        </p:txBody>
      </p:sp>
      <p:sp>
        <p:nvSpPr>
          <p:cNvPr id="6" name="正方形/長方形 5"/>
          <p:cNvSpPr/>
          <p:nvPr/>
        </p:nvSpPr>
        <p:spPr>
          <a:xfrm>
            <a:off x="560252" y="2720823"/>
            <a:ext cx="7560840" cy="1323439"/>
          </a:xfrm>
          <a:prstGeom prst="rect">
            <a:avLst/>
          </a:prstGeom>
        </p:spPr>
        <p:txBody>
          <a:bodyPr wrap="square">
            <a:spAutoFit/>
          </a:bodyPr>
          <a:lstStyle/>
          <a:p>
            <a:r>
              <a:rPr lang="ja-JP" altLang="en-US" sz="2000" dirty="0"/>
              <a:t>これまでの既存研究では、「製品・サービス」以外</a:t>
            </a:r>
            <a:r>
              <a:rPr lang="ja-JP" altLang="en-US" sz="2000" dirty="0" smtClean="0"/>
              <a:t>の</a:t>
            </a:r>
            <a:r>
              <a:rPr lang="ja-JP" altLang="en-US" sz="2000" b="1" dirty="0" smtClean="0"/>
              <a:t>「状況</a:t>
            </a:r>
            <a:r>
              <a:rPr lang="ja-JP" altLang="en-US" sz="2000" b="1" dirty="0"/>
              <a:t>」</a:t>
            </a:r>
            <a:r>
              <a:rPr lang="ja-JP" altLang="en-US" sz="2000" b="1" dirty="0" smtClean="0"/>
              <a:t>に</a:t>
            </a:r>
            <a:r>
              <a:rPr lang="ja-JP" altLang="en-US" sz="2000" b="1" dirty="0"/>
              <a:t>ついては、十分言及されてはいなかった</a:t>
            </a:r>
            <a:r>
              <a:rPr lang="ja-JP" altLang="en-US" sz="2000" dirty="0"/>
              <a:t>。行動的経験価値を創造し差異化するためには、製品・サービスだけではなく、</a:t>
            </a:r>
            <a:r>
              <a:rPr lang="ja-JP" altLang="en-US" sz="2000" b="1" dirty="0"/>
              <a:t>状況も併せて作り込むことが望ましい</a:t>
            </a:r>
            <a:r>
              <a:rPr lang="ja-JP" altLang="en-US" sz="2000" dirty="0"/>
              <a:t>と考えられる。</a:t>
            </a:r>
          </a:p>
        </p:txBody>
      </p:sp>
    </p:spTree>
    <p:extLst>
      <p:ext uri="{BB962C8B-B14F-4D97-AF65-F5344CB8AC3E}">
        <p14:creationId xmlns:p14="http://schemas.microsoft.com/office/powerpoint/2010/main" val="20228800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12</a:t>
            </a:fld>
            <a:endParaRPr kumimoji="1" lang="ja-JP" altLang="en-US" sz="3600" b="1" dirty="0"/>
          </a:p>
        </p:txBody>
      </p:sp>
      <p:sp>
        <p:nvSpPr>
          <p:cNvPr id="5" name="Shape 268"/>
          <p:cNvSpPr txBox="1">
            <a:spLocks/>
          </p:cNvSpPr>
          <p:nvPr/>
        </p:nvSpPr>
        <p:spPr>
          <a:xfrm>
            <a:off x="457200" y="274637"/>
            <a:ext cx="8229600" cy="1143000"/>
          </a:xfrm>
          <a:prstGeom prst="rect">
            <a:avLst/>
          </a:prstGeom>
        </p:spPr>
        <p:txBody>
          <a:bodyPr lIns="91425" tIns="91425" rIns="91425" bIns="91425" anchor="ctr" anchorCtr="0">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zh-TW" dirty="0" smtClean="0">
                <a:latin typeface="ＭＳ Ｐゴシック" pitchFamily="50" charset="-128"/>
                <a:ea typeface="ＭＳ Ｐゴシック" pitchFamily="50" charset="-128"/>
              </a:rPr>
              <a:t>経験価値を想像させる</a:t>
            </a:r>
          </a:p>
          <a:p>
            <a:r>
              <a:rPr lang="zh-TW" dirty="0" smtClean="0">
                <a:latin typeface="ＭＳ Ｐゴシック" pitchFamily="50" charset="-128"/>
                <a:ea typeface="ＭＳ Ｐゴシック" pitchFamily="50" charset="-128"/>
              </a:rPr>
              <a:t>提案の重要性</a:t>
            </a:r>
            <a:endParaRPr lang="zh-TW" dirty="0">
              <a:latin typeface="ＭＳ Ｐゴシック" pitchFamily="50" charset="-128"/>
              <a:ea typeface="ＭＳ Ｐゴシック" pitchFamily="50" charset="-128"/>
            </a:endParaRPr>
          </a:p>
        </p:txBody>
      </p:sp>
      <p:sp>
        <p:nvSpPr>
          <p:cNvPr id="7" name="角丸四角形 2"/>
          <p:cNvSpPr/>
          <p:nvPr/>
        </p:nvSpPr>
        <p:spPr>
          <a:xfrm>
            <a:off x="179512" y="1789655"/>
            <a:ext cx="8712968" cy="2287417"/>
          </a:xfrm>
          <a:prstGeom prst="roundRect">
            <a:avLst/>
          </a:prstGeom>
          <a:noFill/>
          <a:ln w="3810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None/>
            </a:pPr>
            <a:r>
              <a:rPr lang="zh-TW" altLang="ja-JP" sz="2800" dirty="0">
                <a:solidFill>
                  <a:schemeClr val="tx1"/>
                </a:solidFill>
                <a:latin typeface="ＭＳ Ｐゴシック" pitchFamily="50" charset="-128"/>
                <a:ea typeface="ＭＳ Ｐゴシック" pitchFamily="50" charset="-128"/>
              </a:rPr>
              <a:t>消費者に、</a:t>
            </a:r>
            <a:r>
              <a:rPr lang="zh-TW" altLang="ja-JP" sz="2800" b="1" u="sng" dirty="0">
                <a:solidFill>
                  <a:schemeClr val="tx1"/>
                </a:solidFill>
                <a:latin typeface="ＭＳ Ｐゴシック" pitchFamily="50" charset="-128"/>
                <a:ea typeface="ＭＳ Ｐゴシック" pitchFamily="50" charset="-128"/>
              </a:rPr>
              <a:t>自分が消費して</a:t>
            </a:r>
            <a:r>
              <a:rPr lang="zh-TW" altLang="ja-JP" sz="2800" b="1" u="sng" dirty="0" smtClean="0">
                <a:solidFill>
                  <a:schemeClr val="tx1"/>
                </a:solidFill>
                <a:latin typeface="ＭＳ Ｐゴシック" pitchFamily="50" charset="-128"/>
                <a:ea typeface="ＭＳ Ｐゴシック" pitchFamily="50" charset="-128"/>
              </a:rPr>
              <a:t>いる</a:t>
            </a:r>
            <a:r>
              <a:rPr lang="ja-JP" altLang="en-US" sz="2800" b="1" u="sng" dirty="0">
                <a:solidFill>
                  <a:schemeClr val="tx1"/>
                </a:solidFill>
                <a:latin typeface="ＭＳ Ｐゴシック" pitchFamily="50" charset="-128"/>
                <a:ea typeface="ＭＳ Ｐゴシック" pitchFamily="50" charset="-128"/>
              </a:rPr>
              <a:t>状況</a:t>
            </a:r>
            <a:r>
              <a:rPr lang="zh-TW" altLang="ja-JP" sz="2800" b="1" u="sng" dirty="0" smtClean="0">
                <a:solidFill>
                  <a:schemeClr val="tx1"/>
                </a:solidFill>
                <a:latin typeface="ＭＳ Ｐゴシック" pitchFamily="50" charset="-128"/>
                <a:ea typeface="ＭＳ Ｐゴシック" pitchFamily="50" charset="-128"/>
              </a:rPr>
              <a:t>を</a:t>
            </a:r>
            <a:r>
              <a:rPr lang="zh-TW" altLang="ja-JP" sz="2800" b="1" u="sng" dirty="0">
                <a:solidFill>
                  <a:schemeClr val="tx1"/>
                </a:solidFill>
                <a:latin typeface="ＭＳ Ｐゴシック" pitchFamily="50" charset="-128"/>
                <a:ea typeface="ＭＳ Ｐゴシック" pitchFamily="50" charset="-128"/>
              </a:rPr>
              <a:t>具体的に想像してもらいやすいような提案</a:t>
            </a:r>
            <a:r>
              <a:rPr lang="zh-TW" altLang="ja-JP" sz="2800" dirty="0">
                <a:solidFill>
                  <a:schemeClr val="tx1"/>
                </a:solidFill>
                <a:latin typeface="ＭＳ Ｐゴシック" pitchFamily="50" charset="-128"/>
                <a:ea typeface="ＭＳ Ｐゴシック" pitchFamily="50" charset="-128"/>
              </a:rPr>
              <a:t>をすれば、消費者が提案を知った段階であっても、経験価値を感じて消費者認知が変化</a:t>
            </a:r>
            <a:r>
              <a:rPr lang="zh-TW" altLang="ja-JP" sz="2800" dirty="0" smtClean="0">
                <a:solidFill>
                  <a:schemeClr val="tx1"/>
                </a:solidFill>
                <a:latin typeface="ＭＳ Ｐゴシック" pitchFamily="50" charset="-128"/>
                <a:ea typeface="ＭＳ Ｐゴシック" pitchFamily="50" charset="-128"/>
              </a:rPr>
              <a:t>する</a:t>
            </a:r>
            <a:r>
              <a:rPr lang="ja-JP" altLang="en-US" sz="2800" dirty="0" err="1" smtClean="0">
                <a:solidFill>
                  <a:schemeClr val="tx1"/>
                </a:solidFill>
                <a:latin typeface="ＭＳ Ｐゴシック" pitchFamily="50" charset="-128"/>
                <a:ea typeface="ＭＳ Ｐゴシック" pitchFamily="50" charset="-128"/>
              </a:rPr>
              <a:t>。</a:t>
            </a:r>
            <a:endParaRPr lang="zh-TW" altLang="ja-JP" sz="2800" dirty="0">
              <a:solidFill>
                <a:schemeClr val="tx1"/>
              </a:solidFill>
              <a:latin typeface="ＭＳ Ｐゴシック" pitchFamily="50" charset="-128"/>
              <a:ea typeface="ＭＳ Ｐゴシック" pitchFamily="50" charset="-128"/>
            </a:endParaRPr>
          </a:p>
        </p:txBody>
      </p:sp>
    </p:spTree>
    <p:extLst>
      <p:ext uri="{BB962C8B-B14F-4D97-AF65-F5344CB8AC3E}">
        <p14:creationId xmlns:p14="http://schemas.microsoft.com/office/powerpoint/2010/main" val="5872165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txBox="1">
            <a:spLocks/>
          </p:cNvSpPr>
          <p:nvPr/>
        </p:nvSpPr>
        <p:spPr>
          <a:xfrm>
            <a:off x="6697216" y="5035846"/>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dirty="0"/>
          </a:p>
        </p:txBody>
      </p:sp>
      <p:pic>
        <p:nvPicPr>
          <p:cNvPr id="4" name="Picture 2" descr="https://encrypted-tbn0.gstatic.com/images?q=tbn:ANd9GcRQQ02u-IpeY8p7K3stGDZOBQEoTxJX9vC16t16caUrUwdARra-">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7312" y="2413560"/>
            <a:ext cx="1440160" cy="2620696"/>
          </a:xfrm>
          <a:prstGeom prst="rect">
            <a:avLst/>
          </a:prstGeom>
          <a:noFill/>
          <a:extLst>
            <a:ext uri="{909E8E84-426E-40DD-AFC4-6F175D3DCCD1}">
              <a14:hiddenFill xmlns:a14="http://schemas.microsoft.com/office/drawing/2010/main">
                <a:solidFill>
                  <a:srgbClr val="FFFFFF"/>
                </a:solidFill>
              </a14:hiddenFill>
            </a:ext>
          </a:extLst>
        </p:spPr>
      </p:pic>
      <p:sp>
        <p:nvSpPr>
          <p:cNvPr id="5" name="雲形吹き出し 4"/>
          <p:cNvSpPr/>
          <p:nvPr/>
        </p:nvSpPr>
        <p:spPr>
          <a:xfrm>
            <a:off x="3083496" y="1556792"/>
            <a:ext cx="5304928" cy="2109017"/>
          </a:xfrm>
          <a:prstGeom prst="cloudCallout">
            <a:avLst>
              <a:gd name="adj1" fmla="val -39555"/>
              <a:gd name="adj2" fmla="val 58267"/>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400" dirty="0" smtClean="0">
                <a:solidFill>
                  <a:schemeClr val="tx1"/>
                </a:solidFill>
              </a:rPr>
              <a:t>ただ、状況（シーン）を提案するだけでいいのか？</a:t>
            </a:r>
            <a:endParaRPr kumimoji="1" lang="ja-JP" altLang="en-US" sz="2400" dirty="0">
              <a:solidFill>
                <a:schemeClr val="tx1"/>
              </a:solidFill>
            </a:endParaRPr>
          </a:p>
        </p:txBody>
      </p:sp>
      <p:sp>
        <p:nvSpPr>
          <p:cNvPr id="7" name="テキスト ボックス 6"/>
          <p:cNvSpPr txBox="1"/>
          <p:nvPr/>
        </p:nvSpPr>
        <p:spPr>
          <a:xfrm>
            <a:off x="683568" y="404664"/>
            <a:ext cx="2232248" cy="646331"/>
          </a:xfrm>
          <a:prstGeom prst="rect">
            <a:avLst/>
          </a:prstGeom>
          <a:noFill/>
        </p:spPr>
        <p:txBody>
          <a:bodyPr wrap="square" rtlCol="0">
            <a:spAutoFit/>
          </a:bodyPr>
          <a:lstStyle/>
          <a:p>
            <a:r>
              <a:rPr kumimoji="1" lang="ja-JP" altLang="en-US" sz="3600" dirty="0" smtClean="0"/>
              <a:t>疑問</a:t>
            </a:r>
            <a:endParaRPr kumimoji="1" lang="ja-JP" altLang="en-US" sz="3600" dirty="0"/>
          </a:p>
        </p:txBody>
      </p:sp>
    </p:spTree>
    <p:extLst>
      <p:ext uri="{BB962C8B-B14F-4D97-AF65-F5344CB8AC3E}">
        <p14:creationId xmlns:p14="http://schemas.microsoft.com/office/powerpoint/2010/main" val="29409841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D093EC3-A252-4572-9902-462148D0A2F5}" type="slidenum">
              <a:rPr kumimoji="1" lang="ja-JP" altLang="en-US" smtClean="0"/>
              <a:t>14</a:t>
            </a:fld>
            <a:endParaRPr kumimoji="1" lang="ja-JP" altLang="en-US"/>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91980" y="1990575"/>
            <a:ext cx="3346449" cy="2937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テキスト ボックス 3"/>
          <p:cNvSpPr txBox="1"/>
          <p:nvPr/>
        </p:nvSpPr>
        <p:spPr>
          <a:xfrm>
            <a:off x="755576" y="764704"/>
            <a:ext cx="7272808" cy="1077218"/>
          </a:xfrm>
          <a:prstGeom prst="rect">
            <a:avLst/>
          </a:prstGeom>
          <a:noFill/>
        </p:spPr>
        <p:txBody>
          <a:bodyPr wrap="square" rtlCol="0">
            <a:spAutoFit/>
          </a:bodyPr>
          <a:lstStyle/>
          <a:p>
            <a:r>
              <a:rPr kumimoji="1" lang="ja-JP" altLang="en-US" sz="3200" dirty="0" smtClean="0"/>
              <a:t>消費者に何かさせる（アクション）提案も企業からされている！</a:t>
            </a:r>
            <a:endParaRPr kumimoji="1" lang="ja-JP" altLang="en-US" sz="3200"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2780928"/>
            <a:ext cx="3382963" cy="2043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66594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8"/>
          <p:cNvSpPr txBox="1">
            <a:spLocks/>
          </p:cNvSpPr>
          <p:nvPr/>
        </p:nvSpPr>
        <p:spPr>
          <a:xfrm>
            <a:off x="0" y="116632"/>
            <a:ext cx="9144000" cy="808467"/>
          </a:xfrm>
          <a:prstGeom prst="rect">
            <a:avLst/>
          </a:prstGeom>
        </p:spPr>
        <p:txBody>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ja-JP" altLang="en-US" b="1" dirty="0" smtClean="0">
                <a:solidFill>
                  <a:schemeClr val="tx1">
                    <a:lumMod val="65000"/>
                    <a:lumOff val="35000"/>
                  </a:schemeClr>
                </a:solidFill>
              </a:rPr>
              <a:t>問題意識</a:t>
            </a:r>
            <a:endParaRPr lang="ja-JP" altLang="en-US" b="1" dirty="0">
              <a:solidFill>
                <a:schemeClr val="tx1">
                  <a:lumMod val="65000"/>
                  <a:lumOff val="35000"/>
                </a:schemeClr>
              </a:solidFill>
            </a:endParaRPr>
          </a:p>
        </p:txBody>
      </p:sp>
      <p:sp>
        <p:nvSpPr>
          <p:cNvPr id="4" name="テキスト プレースホルダー 2"/>
          <p:cNvSpPr txBox="1">
            <a:spLocks/>
          </p:cNvSpPr>
          <p:nvPr/>
        </p:nvSpPr>
        <p:spPr>
          <a:xfrm>
            <a:off x="739066" y="2349477"/>
            <a:ext cx="7608162" cy="1176576"/>
          </a:xfrm>
          <a:prstGeom prst="rect">
            <a:avLst/>
          </a:prstGeom>
        </p:spPr>
        <p:txBody>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dirty="0" smtClean="0">
                <a:solidFill>
                  <a:prstClr val="black"/>
                </a:solidFill>
              </a:rPr>
              <a:t>アクションは製品と状況（シーン）を結びつける効果があるのではないか？</a:t>
            </a:r>
            <a:endParaRPr lang="ja-JP" altLang="en-US" dirty="0">
              <a:solidFill>
                <a:prstClr val="black"/>
              </a:solidFill>
            </a:endParaRPr>
          </a:p>
        </p:txBody>
      </p:sp>
      <p:sp>
        <p:nvSpPr>
          <p:cNvPr id="5" name="角丸四角形 4"/>
          <p:cNvSpPr/>
          <p:nvPr/>
        </p:nvSpPr>
        <p:spPr>
          <a:xfrm>
            <a:off x="477174" y="2060847"/>
            <a:ext cx="7983245" cy="1728193"/>
          </a:xfrm>
          <a:prstGeom prst="roundRect">
            <a:avLst/>
          </a:prstGeom>
          <a:noFill/>
          <a:ln w="38100">
            <a:solidFill>
              <a:srgbClr val="F55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pic>
        <p:nvPicPr>
          <p:cNvPr id="7"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t="19842" b="16761"/>
          <a:stretch/>
        </p:blipFill>
        <p:spPr bwMode="auto">
          <a:xfrm>
            <a:off x="4543147" y="4702629"/>
            <a:ext cx="4600853" cy="2155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t="15921" r="56752" b="16087"/>
          <a:stretch/>
        </p:blipFill>
        <p:spPr bwMode="auto">
          <a:xfrm>
            <a:off x="0" y="4599992"/>
            <a:ext cx="4563121" cy="2258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スライド番号プレースホルダー 1"/>
          <p:cNvSpPr>
            <a:spLocks noGrp="1"/>
          </p:cNvSpPr>
          <p:nvPr>
            <p:ph type="sldNum" sz="quarter" idx="12"/>
          </p:nvPr>
        </p:nvSpPr>
        <p:spPr>
          <a:xfrm>
            <a:off x="6804248" y="6381328"/>
            <a:ext cx="2133600" cy="365125"/>
          </a:xfrm>
        </p:spPr>
        <p:txBody>
          <a:bodyPr/>
          <a:lstStyle/>
          <a:p>
            <a:fld id="{F9840051-668B-4CDA-ABE7-E3C335A274D7}" type="slidenum">
              <a:rPr lang="ja-JP" altLang="en-US" sz="2400" smtClean="0">
                <a:solidFill>
                  <a:prstClr val="black">
                    <a:tint val="75000"/>
                  </a:prstClr>
                </a:solidFill>
              </a:rPr>
              <a:pPr/>
              <a:t>15</a:t>
            </a:fld>
            <a:endParaRPr lang="ja-JP" altLang="en-US" dirty="0">
              <a:solidFill>
                <a:prstClr val="black">
                  <a:tint val="75000"/>
                </a:prstClr>
              </a:solidFill>
            </a:endParaRPr>
          </a:p>
        </p:txBody>
      </p:sp>
      <p:cxnSp>
        <p:nvCxnSpPr>
          <p:cNvPr id="12" name="直線コネクタ 10"/>
          <p:cNvCxnSpPr/>
          <p:nvPr/>
        </p:nvCxnSpPr>
        <p:spPr>
          <a:xfrm>
            <a:off x="0" y="918043"/>
            <a:ext cx="9252520" cy="7056"/>
          </a:xfrm>
          <a:prstGeom prst="line">
            <a:avLst/>
          </a:prstGeom>
          <a:ln w="38100">
            <a:solidFill>
              <a:srgbClr val="FDA1AA"/>
            </a:solidFill>
            <a:prstDash val="dash"/>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2607769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D093EC3-A252-4572-9902-462148D0A2F5}" type="slidenum">
              <a:rPr kumimoji="1" lang="ja-JP" altLang="en-US" sz="2000" b="1" smtClean="0"/>
              <a:t>16</a:t>
            </a:fld>
            <a:endParaRPr kumimoji="1" lang="ja-JP" altLang="en-US" sz="3600" b="1" dirty="0"/>
          </a:p>
        </p:txBody>
      </p:sp>
      <p:sp>
        <p:nvSpPr>
          <p:cNvPr id="3" name="テキスト ボックス 2"/>
          <p:cNvSpPr txBox="1"/>
          <p:nvPr/>
        </p:nvSpPr>
        <p:spPr>
          <a:xfrm>
            <a:off x="344429" y="1192684"/>
            <a:ext cx="7992888" cy="1754326"/>
          </a:xfrm>
          <a:prstGeom prst="rect">
            <a:avLst/>
          </a:prstGeom>
          <a:noFill/>
        </p:spPr>
        <p:txBody>
          <a:bodyPr wrap="square" rtlCol="0">
            <a:spAutoFit/>
          </a:bodyPr>
          <a:lstStyle/>
          <a:p>
            <a:pPr lvl="0"/>
            <a:r>
              <a:rPr lang="zh-TW" altLang="ja-JP" sz="3600" b="1" dirty="0">
                <a:latin typeface="ＭＳ Ｐゴシック" pitchFamily="50" charset="-128"/>
                <a:ea typeface="ＭＳ Ｐゴシック" pitchFamily="50" charset="-128"/>
              </a:rPr>
              <a:t>消費者</a:t>
            </a:r>
            <a:r>
              <a:rPr lang="zh-TW" altLang="ja-JP" sz="3600" b="1" dirty="0" smtClean="0">
                <a:latin typeface="ＭＳ Ｐゴシック" pitchFamily="50" charset="-128"/>
                <a:ea typeface="ＭＳ Ｐゴシック" pitchFamily="50" charset="-128"/>
              </a:rPr>
              <a:t>アクション提案の</a:t>
            </a:r>
            <a:r>
              <a:rPr lang="zh-TW" altLang="ja-JP" sz="3600" b="1" dirty="0">
                <a:latin typeface="ＭＳ Ｐゴシック" pitchFamily="50" charset="-128"/>
                <a:ea typeface="ＭＳ Ｐゴシック" pitchFamily="50" charset="-128"/>
              </a:rPr>
              <a:t>定義</a:t>
            </a:r>
            <a:endParaRPr lang="zh-TW" altLang="ja-JP" sz="3600" b="1" dirty="0"/>
          </a:p>
          <a:p>
            <a:pPr lvl="0"/>
            <a:r>
              <a:rPr lang="ja-JP" altLang="en-US" sz="3600" dirty="0">
                <a:solidFill>
                  <a:schemeClr val="dk1"/>
                </a:solidFill>
                <a:latin typeface="ＭＳ Ｐゴシック" pitchFamily="50" charset="-128"/>
                <a:ea typeface="ＭＳ Ｐゴシック" pitchFamily="50" charset="-128"/>
                <a:cs typeface="Calibri"/>
                <a:sym typeface="Calibri"/>
              </a:rPr>
              <a:t>消費者自身</a:t>
            </a:r>
            <a:r>
              <a:rPr lang="zh-TW" altLang="ja-JP" sz="3600" dirty="0" smtClean="0">
                <a:solidFill>
                  <a:schemeClr val="dk1"/>
                </a:solidFill>
                <a:latin typeface="ＭＳ Ｐゴシック" pitchFamily="50" charset="-128"/>
                <a:ea typeface="ＭＳ Ｐゴシック" pitchFamily="50" charset="-128"/>
                <a:cs typeface="Calibri"/>
                <a:sym typeface="Calibri"/>
              </a:rPr>
              <a:t>が消費</a:t>
            </a:r>
            <a:r>
              <a:rPr lang="zh-TW" altLang="ja-JP" sz="3600" dirty="0">
                <a:solidFill>
                  <a:schemeClr val="dk1"/>
                </a:solidFill>
                <a:latin typeface="ＭＳ Ｐゴシック" pitchFamily="50" charset="-128"/>
                <a:ea typeface="ＭＳ Ｐゴシック" pitchFamily="50" charset="-128"/>
                <a:cs typeface="Calibri"/>
                <a:sym typeface="Calibri"/>
              </a:rPr>
              <a:t>している過程</a:t>
            </a:r>
            <a:r>
              <a:rPr lang="zh-TW" altLang="ja-JP" sz="3600" dirty="0" smtClean="0">
                <a:solidFill>
                  <a:schemeClr val="dk1"/>
                </a:solidFill>
                <a:latin typeface="ＭＳ Ｐゴシック" pitchFamily="50" charset="-128"/>
                <a:ea typeface="ＭＳ Ｐゴシック" pitchFamily="50" charset="-128"/>
                <a:cs typeface="Calibri"/>
                <a:sym typeface="Calibri"/>
              </a:rPr>
              <a:t>を具体的</a:t>
            </a:r>
            <a:r>
              <a:rPr lang="zh-TW" altLang="ja-JP" sz="3600" dirty="0">
                <a:solidFill>
                  <a:schemeClr val="dk1"/>
                </a:solidFill>
                <a:latin typeface="ＭＳ Ｐゴシック" pitchFamily="50" charset="-128"/>
                <a:ea typeface="ＭＳ Ｐゴシック" pitchFamily="50" charset="-128"/>
                <a:cs typeface="Calibri"/>
                <a:sym typeface="Calibri"/>
              </a:rPr>
              <a:t>に</a:t>
            </a:r>
            <a:r>
              <a:rPr lang="zh-TW" altLang="ja-JP" sz="3600" dirty="0" smtClean="0">
                <a:solidFill>
                  <a:schemeClr val="dk1"/>
                </a:solidFill>
                <a:latin typeface="ＭＳ Ｐゴシック" pitchFamily="50" charset="-128"/>
                <a:ea typeface="ＭＳ Ｐゴシック" pitchFamily="50" charset="-128"/>
                <a:cs typeface="Calibri"/>
                <a:sym typeface="Calibri"/>
              </a:rPr>
              <a:t>想像</a:t>
            </a:r>
            <a:r>
              <a:rPr lang="ja-JP" altLang="en-US" sz="3600" dirty="0">
                <a:solidFill>
                  <a:schemeClr val="dk1"/>
                </a:solidFill>
                <a:latin typeface="ＭＳ Ｐゴシック" pitchFamily="50" charset="-128"/>
                <a:ea typeface="ＭＳ Ｐゴシック" pitchFamily="50" charset="-128"/>
                <a:cs typeface="Calibri"/>
                <a:sym typeface="Calibri"/>
              </a:rPr>
              <a:t>できる</a:t>
            </a:r>
            <a:r>
              <a:rPr lang="zh-TW" altLang="ja-JP" sz="3600" dirty="0" smtClean="0">
                <a:solidFill>
                  <a:schemeClr val="dk1"/>
                </a:solidFill>
                <a:latin typeface="ＭＳ Ｐゴシック" pitchFamily="50" charset="-128"/>
                <a:ea typeface="ＭＳ Ｐゴシック" pitchFamily="50" charset="-128"/>
                <a:cs typeface="Calibri"/>
                <a:sym typeface="Calibri"/>
              </a:rPr>
              <a:t>ような</a:t>
            </a:r>
            <a:r>
              <a:rPr lang="zh-TW" altLang="ja-JP" sz="3600" dirty="0">
                <a:solidFill>
                  <a:schemeClr val="dk1"/>
                </a:solidFill>
                <a:latin typeface="ＭＳ Ｐゴシック" pitchFamily="50" charset="-128"/>
                <a:ea typeface="ＭＳ Ｐゴシック" pitchFamily="50" charset="-128"/>
                <a:cs typeface="Calibri"/>
                <a:sym typeface="Calibri"/>
              </a:rPr>
              <a:t>提案</a:t>
            </a:r>
            <a:r>
              <a:rPr lang="zh-TW" altLang="ja-JP" sz="3600" dirty="0" smtClean="0">
                <a:solidFill>
                  <a:schemeClr val="dk1"/>
                </a:solidFill>
                <a:latin typeface="ＭＳ Ｐゴシック" pitchFamily="50" charset="-128"/>
                <a:ea typeface="ＭＳ Ｐゴシック" pitchFamily="50" charset="-128"/>
                <a:cs typeface="Calibri"/>
                <a:sym typeface="Calibri"/>
              </a:rPr>
              <a:t>。</a:t>
            </a:r>
            <a:endParaRPr lang="zh-TW" altLang="ja-JP" sz="3600" dirty="0">
              <a:solidFill>
                <a:schemeClr val="dk1"/>
              </a:solidFill>
              <a:ea typeface="Calibri"/>
              <a:cs typeface="Calibri"/>
              <a:sym typeface="Calibri"/>
            </a:endParaRPr>
          </a:p>
        </p:txBody>
      </p:sp>
      <p:sp>
        <p:nvSpPr>
          <p:cNvPr id="4" name="角丸四角形 3"/>
          <p:cNvSpPr/>
          <p:nvPr/>
        </p:nvSpPr>
        <p:spPr>
          <a:xfrm>
            <a:off x="200413" y="906686"/>
            <a:ext cx="8409622" cy="2232248"/>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Shape 106"/>
          <p:cNvSpPr/>
          <p:nvPr/>
        </p:nvSpPr>
        <p:spPr>
          <a:xfrm>
            <a:off x="1496557" y="4507086"/>
            <a:ext cx="1300870" cy="2218555"/>
          </a:xfrm>
          <a:prstGeom prst="rect">
            <a:avLst/>
          </a:prstGeom>
          <a:blipFill>
            <a:blip r:embed="rId2"/>
            <a:stretch>
              <a:fillRect/>
            </a:stretch>
          </a:blipFill>
        </p:spPr>
      </p:sp>
      <p:sp>
        <p:nvSpPr>
          <p:cNvPr id="6" name="Shape 141"/>
          <p:cNvSpPr/>
          <p:nvPr/>
        </p:nvSpPr>
        <p:spPr>
          <a:xfrm>
            <a:off x="4016837" y="4219054"/>
            <a:ext cx="3384376" cy="2040838"/>
          </a:xfrm>
          <a:prstGeom prst="rect">
            <a:avLst/>
          </a:prstGeom>
          <a:blipFill>
            <a:blip r:embed="rId3"/>
            <a:stretch>
              <a:fillRect/>
            </a:stretch>
          </a:blipFill>
        </p:spPr>
      </p:sp>
      <p:sp>
        <p:nvSpPr>
          <p:cNvPr id="7" name="タイトル 8"/>
          <p:cNvSpPr txBox="1">
            <a:spLocks/>
          </p:cNvSpPr>
          <p:nvPr/>
        </p:nvSpPr>
        <p:spPr>
          <a:xfrm>
            <a:off x="0" y="116632"/>
            <a:ext cx="9144000" cy="808467"/>
          </a:xfrm>
          <a:prstGeom prst="rect">
            <a:avLst/>
          </a:prstGeom>
        </p:spPr>
        <p:txBody>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ja-JP" altLang="en-US" b="1" dirty="0" smtClean="0">
                <a:solidFill>
                  <a:schemeClr val="tx1">
                    <a:lumMod val="65000"/>
                    <a:lumOff val="35000"/>
                  </a:schemeClr>
                </a:solidFill>
              </a:rPr>
              <a:t>仮説の導出</a:t>
            </a:r>
            <a:endParaRPr lang="ja-JP" altLang="en-US" b="1" dirty="0">
              <a:solidFill>
                <a:schemeClr val="tx1">
                  <a:lumMod val="65000"/>
                  <a:lumOff val="35000"/>
                </a:schemeClr>
              </a:solidFill>
            </a:endParaRPr>
          </a:p>
        </p:txBody>
      </p:sp>
    </p:spTree>
    <p:extLst>
      <p:ext uri="{BB962C8B-B14F-4D97-AF65-F5344CB8AC3E}">
        <p14:creationId xmlns:p14="http://schemas.microsoft.com/office/powerpoint/2010/main" val="38448844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D093EC3-A252-4572-9902-462148D0A2F5}" type="slidenum">
              <a:rPr kumimoji="1" lang="ja-JP" altLang="en-US" smtClean="0"/>
              <a:t>17</a:t>
            </a:fld>
            <a:endParaRPr kumimoji="1" lang="ja-JP" altLang="en-US"/>
          </a:p>
        </p:txBody>
      </p:sp>
      <p:sp>
        <p:nvSpPr>
          <p:cNvPr id="3" name="テキスト ボックス 2"/>
          <p:cNvSpPr txBox="1"/>
          <p:nvPr/>
        </p:nvSpPr>
        <p:spPr>
          <a:xfrm>
            <a:off x="640160" y="1484784"/>
            <a:ext cx="7704856" cy="4093428"/>
          </a:xfrm>
          <a:prstGeom prst="rect">
            <a:avLst/>
          </a:prstGeom>
          <a:noFill/>
        </p:spPr>
        <p:txBody>
          <a:bodyPr wrap="square" rtlCol="0">
            <a:spAutoFit/>
          </a:bodyPr>
          <a:lstStyle/>
          <a:p>
            <a:r>
              <a:rPr lang="ja-JP" altLang="en-US" sz="2800" dirty="0" smtClean="0"/>
              <a:t>精緻化（せいちか）リハーサル　</a:t>
            </a:r>
            <a:endParaRPr lang="en-US" altLang="ja-JP" sz="2800" dirty="0" smtClean="0"/>
          </a:p>
          <a:p>
            <a:endParaRPr kumimoji="1" lang="en-US" altLang="ja-JP" sz="2800" dirty="0"/>
          </a:p>
          <a:p>
            <a:r>
              <a:rPr lang="ja-JP" altLang="en-US" sz="2800" dirty="0" smtClean="0"/>
              <a:t>脳内の情報を選別する際に意味を見出したり、イメージを鮮明にする脳内作業の一つ</a:t>
            </a:r>
            <a:endParaRPr lang="en-US" altLang="ja-JP" sz="2800" dirty="0" smtClean="0"/>
          </a:p>
          <a:p>
            <a:endParaRPr lang="en-US" altLang="ja-JP" sz="2800" dirty="0"/>
          </a:p>
          <a:p>
            <a:endParaRPr lang="en-US" altLang="ja-JP" sz="2800" dirty="0" smtClean="0"/>
          </a:p>
          <a:p>
            <a:r>
              <a:rPr lang="ja-JP" altLang="en-US" dirty="0"/>
              <a:t>消費者</a:t>
            </a:r>
            <a:r>
              <a:rPr lang="ja-JP" altLang="en-US" dirty="0" smtClean="0"/>
              <a:t>行動論　～マーケティングとブランド構築への応用～　より</a:t>
            </a:r>
            <a:endParaRPr lang="en-US" altLang="ja-JP" dirty="0" smtClean="0"/>
          </a:p>
          <a:p>
            <a:r>
              <a:rPr lang="ja-JP" altLang="en-US" dirty="0" smtClean="0"/>
              <a:t>青木章広・新倉貴士・佐々木壮太郎・松下光司　著</a:t>
            </a:r>
            <a:endParaRPr lang="en-US" altLang="ja-JP" dirty="0" smtClean="0"/>
          </a:p>
          <a:p>
            <a:endParaRPr kumimoji="1" lang="en-US" altLang="ja-JP" sz="2800" dirty="0"/>
          </a:p>
          <a:p>
            <a:endParaRPr kumimoji="1" lang="ja-JP" altLang="en-US" sz="2800" dirty="0"/>
          </a:p>
        </p:txBody>
      </p:sp>
      <p:sp>
        <p:nvSpPr>
          <p:cNvPr id="4" name="正方形/長方形 3"/>
          <p:cNvSpPr/>
          <p:nvPr/>
        </p:nvSpPr>
        <p:spPr>
          <a:xfrm>
            <a:off x="532148" y="1340768"/>
            <a:ext cx="7920880" cy="3672408"/>
          </a:xfrm>
          <a:prstGeom prst="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5" name="タイトル 1"/>
          <p:cNvSpPr txBox="1">
            <a:spLocks/>
          </p:cNvSpPr>
          <p:nvPr/>
        </p:nvSpPr>
        <p:spPr>
          <a:xfrm>
            <a:off x="-112961" y="3845"/>
            <a:ext cx="9144000" cy="90872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ja-JP" altLang="en-US" b="1" dirty="0" smtClean="0">
                <a:solidFill>
                  <a:schemeClr val="tx1">
                    <a:lumMod val="65000"/>
                    <a:lumOff val="35000"/>
                  </a:schemeClr>
                </a:solidFill>
              </a:rPr>
              <a:t>仮説①の導出</a:t>
            </a:r>
            <a:endParaRPr lang="ja-JP" altLang="en-US" b="1" dirty="0">
              <a:solidFill>
                <a:schemeClr val="tx1">
                  <a:lumMod val="65000"/>
                  <a:lumOff val="35000"/>
                </a:schemeClr>
              </a:solidFill>
            </a:endParaRPr>
          </a:p>
        </p:txBody>
      </p:sp>
    </p:spTree>
    <p:extLst>
      <p:ext uri="{BB962C8B-B14F-4D97-AF65-F5344CB8AC3E}">
        <p14:creationId xmlns:p14="http://schemas.microsoft.com/office/powerpoint/2010/main" val="22309800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a:xfrm>
            <a:off x="-112961" y="3845"/>
            <a:ext cx="9144000" cy="90872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ja-JP" altLang="en-US" b="1" dirty="0" smtClean="0">
                <a:solidFill>
                  <a:schemeClr val="tx1">
                    <a:lumMod val="65000"/>
                    <a:lumOff val="35000"/>
                  </a:schemeClr>
                </a:solidFill>
              </a:rPr>
              <a:t>仮説①の導出</a:t>
            </a:r>
            <a:endParaRPr lang="ja-JP" altLang="en-US" b="1" dirty="0">
              <a:solidFill>
                <a:schemeClr val="tx1">
                  <a:lumMod val="65000"/>
                  <a:lumOff val="35000"/>
                </a:schemeClr>
              </a:solidFill>
            </a:endParaRPr>
          </a:p>
        </p:txBody>
      </p:sp>
      <p:cxnSp>
        <p:nvCxnSpPr>
          <p:cNvPr id="7" name="直線コネクタ 7"/>
          <p:cNvCxnSpPr/>
          <p:nvPr/>
        </p:nvCxnSpPr>
        <p:spPr>
          <a:xfrm>
            <a:off x="0" y="908720"/>
            <a:ext cx="9144000" cy="0"/>
          </a:xfrm>
          <a:prstGeom prst="line">
            <a:avLst/>
          </a:prstGeom>
          <a:ln w="38100">
            <a:solidFill>
              <a:srgbClr val="FDA1AA"/>
            </a:solidFill>
            <a:prstDash val="dash"/>
          </a:ln>
        </p:spPr>
        <p:style>
          <a:lnRef idx="1">
            <a:schemeClr val="accent2"/>
          </a:lnRef>
          <a:fillRef idx="0">
            <a:schemeClr val="accent2"/>
          </a:fillRef>
          <a:effectRef idx="0">
            <a:schemeClr val="accent2"/>
          </a:effectRef>
          <a:fontRef idx="minor">
            <a:schemeClr val="tx1"/>
          </a:fontRef>
        </p:style>
      </p:cxnSp>
      <p:sp>
        <p:nvSpPr>
          <p:cNvPr id="2" name="スライド番号プレースホルダー 1"/>
          <p:cNvSpPr>
            <a:spLocks noGrp="1"/>
          </p:cNvSpPr>
          <p:nvPr>
            <p:ph type="sldNum" sz="quarter" idx="12"/>
          </p:nvPr>
        </p:nvSpPr>
        <p:spPr/>
        <p:txBody>
          <a:bodyPr/>
          <a:lstStyle/>
          <a:p>
            <a:fld id="{9D26E85C-045B-4535-8790-844A241FEF94}" type="slidenum">
              <a:rPr kumimoji="1" lang="ja-JP" altLang="en-US" smtClean="0"/>
              <a:t>18</a:t>
            </a:fld>
            <a:endParaRPr kumimoji="1" lang="ja-JP"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4985" y="5085184"/>
            <a:ext cx="1600200" cy="161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テキスト ボックス 8"/>
          <p:cNvSpPr txBox="1"/>
          <p:nvPr/>
        </p:nvSpPr>
        <p:spPr>
          <a:xfrm>
            <a:off x="179512" y="1093754"/>
            <a:ext cx="8568952" cy="707886"/>
          </a:xfrm>
          <a:prstGeom prst="rect">
            <a:avLst/>
          </a:prstGeom>
          <a:noFill/>
        </p:spPr>
        <p:txBody>
          <a:bodyPr wrap="square" rtlCol="0">
            <a:spAutoFit/>
          </a:bodyPr>
          <a:lstStyle/>
          <a:p>
            <a:r>
              <a:rPr kumimoji="1" lang="ja-JP" altLang="en-US" sz="2000" dirty="0" smtClean="0"/>
              <a:t>アクション</a:t>
            </a:r>
            <a:r>
              <a:rPr kumimoji="1" lang="ja-JP" altLang="en-US" sz="2000" dirty="0" smtClean="0"/>
              <a:t>は製品と状況（シーン）の結びつきを円滑に強める</a:t>
            </a:r>
            <a:r>
              <a:rPr kumimoji="1" lang="ja-JP" altLang="en-US" sz="2000" dirty="0" smtClean="0"/>
              <a:t>効果があるのでは？</a:t>
            </a:r>
            <a:endParaRPr kumimoji="1" lang="ja-JP" altLang="en-US" sz="2000" dirty="0"/>
          </a:p>
        </p:txBody>
      </p:sp>
      <p:sp>
        <p:nvSpPr>
          <p:cNvPr id="10" name="雲形吹き出し 9"/>
          <p:cNvSpPr/>
          <p:nvPr/>
        </p:nvSpPr>
        <p:spPr>
          <a:xfrm>
            <a:off x="65906" y="1443482"/>
            <a:ext cx="8424936" cy="3528392"/>
          </a:xfrm>
          <a:prstGeom prst="cloudCallou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 10"/>
          <p:cNvSpPr/>
          <p:nvPr/>
        </p:nvSpPr>
        <p:spPr>
          <a:xfrm>
            <a:off x="1475656" y="1994932"/>
            <a:ext cx="2016224" cy="2150585"/>
          </a:xfrm>
          <a:prstGeom prst="round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作業記憶</a:t>
            </a:r>
            <a:endParaRPr kumimoji="1" lang="en-US" altLang="ja-JP" dirty="0" smtClean="0">
              <a:solidFill>
                <a:schemeClr val="tx1"/>
              </a:solidFill>
            </a:endParaRPr>
          </a:p>
          <a:p>
            <a:pPr algn="ctr"/>
            <a:endParaRPr lang="en-US" altLang="ja-JP" dirty="0">
              <a:solidFill>
                <a:schemeClr val="tx1"/>
              </a:solidFill>
            </a:endParaRPr>
          </a:p>
          <a:p>
            <a:pPr algn="ctr"/>
            <a:endParaRPr kumimoji="1" lang="en-US" altLang="ja-JP" dirty="0" smtClean="0">
              <a:solidFill>
                <a:schemeClr val="tx1"/>
              </a:solidFill>
            </a:endParaRPr>
          </a:p>
          <a:p>
            <a:pPr algn="ctr"/>
            <a:endParaRPr lang="en-US" altLang="ja-JP" dirty="0">
              <a:solidFill>
                <a:schemeClr val="tx1"/>
              </a:solidFill>
            </a:endParaRPr>
          </a:p>
          <a:p>
            <a:pPr algn="ctr"/>
            <a:endParaRPr kumimoji="1" lang="en-US" altLang="ja-JP" dirty="0" smtClean="0">
              <a:solidFill>
                <a:schemeClr val="tx1"/>
              </a:solidFill>
            </a:endParaRPr>
          </a:p>
          <a:p>
            <a:pPr algn="ctr"/>
            <a:endParaRPr kumimoji="1" lang="en-US" altLang="ja-JP" dirty="0" smtClean="0">
              <a:solidFill>
                <a:schemeClr val="tx1"/>
              </a:solidFill>
            </a:endParaRPr>
          </a:p>
          <a:p>
            <a:pPr algn="ctr"/>
            <a:endParaRPr kumimoji="1" lang="ja-JP" altLang="en-US" dirty="0">
              <a:solidFill>
                <a:schemeClr val="tx1"/>
              </a:solidFill>
            </a:endParaRPr>
          </a:p>
        </p:txBody>
      </p:sp>
      <p:sp>
        <p:nvSpPr>
          <p:cNvPr id="15" name="角丸四角形 14"/>
          <p:cNvSpPr/>
          <p:nvPr/>
        </p:nvSpPr>
        <p:spPr>
          <a:xfrm>
            <a:off x="4572000" y="2007349"/>
            <a:ext cx="2016224" cy="2150586"/>
          </a:xfrm>
          <a:prstGeom prst="round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長期記憶</a:t>
            </a:r>
            <a:endParaRPr kumimoji="1" lang="en-US" altLang="ja-JP" dirty="0" smtClean="0">
              <a:solidFill>
                <a:schemeClr val="tx1"/>
              </a:solidFill>
            </a:endParaRPr>
          </a:p>
          <a:p>
            <a:pPr algn="ctr"/>
            <a:endParaRPr lang="en-US" altLang="ja-JP" dirty="0" smtClean="0">
              <a:solidFill>
                <a:schemeClr val="tx1"/>
              </a:solidFill>
            </a:endParaRPr>
          </a:p>
          <a:p>
            <a:pPr algn="ctr"/>
            <a:endParaRPr lang="en-US" altLang="ja-JP" dirty="0">
              <a:solidFill>
                <a:schemeClr val="tx1"/>
              </a:solidFill>
            </a:endParaRPr>
          </a:p>
          <a:p>
            <a:pPr algn="ctr"/>
            <a:endParaRPr lang="en-US" altLang="ja-JP" dirty="0" smtClean="0">
              <a:solidFill>
                <a:schemeClr val="tx1"/>
              </a:solidFill>
            </a:endParaRPr>
          </a:p>
          <a:p>
            <a:pPr algn="ctr"/>
            <a:endParaRPr lang="en-US" altLang="ja-JP" dirty="0">
              <a:solidFill>
                <a:schemeClr val="tx1"/>
              </a:solidFill>
            </a:endParaRPr>
          </a:p>
          <a:p>
            <a:pPr algn="ctr"/>
            <a:endParaRPr lang="en-US" altLang="ja-JP" dirty="0" smtClean="0">
              <a:solidFill>
                <a:schemeClr val="tx1"/>
              </a:solidFill>
            </a:endParaRPr>
          </a:p>
          <a:p>
            <a:pPr algn="ctr"/>
            <a:endParaRPr lang="en-US" altLang="ja-JP" dirty="0">
              <a:solidFill>
                <a:schemeClr val="tx1"/>
              </a:solidFill>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2" y="2391619"/>
            <a:ext cx="792088" cy="1444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1829" y="2432679"/>
            <a:ext cx="549958" cy="1308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テキスト ボックス 11"/>
          <p:cNvSpPr txBox="1"/>
          <p:nvPr/>
        </p:nvSpPr>
        <p:spPr>
          <a:xfrm>
            <a:off x="1977505" y="3743454"/>
            <a:ext cx="1224136" cy="261610"/>
          </a:xfrm>
          <a:prstGeom prst="rect">
            <a:avLst/>
          </a:prstGeom>
          <a:noFill/>
        </p:spPr>
        <p:txBody>
          <a:bodyPr wrap="square" rtlCol="0">
            <a:spAutoFit/>
          </a:bodyPr>
          <a:lstStyle/>
          <a:p>
            <a:r>
              <a:rPr kumimoji="1" lang="ja-JP" altLang="en-US" sz="1100" dirty="0" smtClean="0"/>
              <a:t>新しく得た知識</a:t>
            </a:r>
            <a:endParaRPr kumimoji="1" lang="ja-JP" altLang="en-US" sz="1100" dirty="0"/>
          </a:p>
        </p:txBody>
      </p:sp>
      <p:pic>
        <p:nvPicPr>
          <p:cNvPr id="3077" name="Picture 5"/>
          <p:cNvPicPr>
            <a:picLocks noChangeAspect="1" noChangeArrowheads="1"/>
          </p:cNvPicPr>
          <p:nvPr/>
        </p:nvPicPr>
        <p:blipFill>
          <a:blip r:embed="rId5">
            <a:extLst>
              <a:ext uri="{BEBA8EAE-BF5A-486C-A8C5-ECC9F3942E4B}">
                <a14:imgProps xmlns:a14="http://schemas.microsoft.com/office/drawing/2010/main">
                  <a14:imgLayer r:embed="rId6">
                    <a14:imgEffect>
                      <a14:artisticCrisscrossEtching/>
                    </a14:imgEffect>
                    <a14:imgEffect>
                      <a14:sharpenSoften amount="50000"/>
                    </a14:imgEffect>
                  </a14:imgLayer>
                </a14:imgProps>
              </a:ext>
              <a:ext uri="{28A0092B-C50C-407E-A947-70E740481C1C}">
                <a14:useLocalDpi xmlns:a14="http://schemas.microsoft.com/office/drawing/2010/main" val="0"/>
              </a:ext>
            </a:extLst>
          </a:blip>
          <a:stretch>
            <a:fillRect/>
          </a:stretch>
        </p:blipFill>
        <p:spPr bwMode="auto">
          <a:xfrm>
            <a:off x="4932040" y="2519211"/>
            <a:ext cx="576064" cy="1308019"/>
          </a:xfrm>
          <a:prstGeom prst="rect">
            <a:avLst/>
          </a:prstGeom>
          <a:noFill/>
          <a:ln>
            <a:noFill/>
          </a:ln>
          <a:effectLst>
            <a:glow rad="127000">
              <a:schemeClr val="accent1">
                <a:alpha val="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7" name="直線矢印コネクタ 16"/>
          <p:cNvCxnSpPr/>
          <p:nvPr/>
        </p:nvCxnSpPr>
        <p:spPr>
          <a:xfrm>
            <a:off x="2987824" y="2685633"/>
            <a:ext cx="1800200" cy="0"/>
          </a:xfrm>
          <a:prstGeom prst="straightConnector1">
            <a:avLst/>
          </a:prstGeom>
          <a:ln w="69850">
            <a:tailEnd type="arrow"/>
          </a:ln>
        </p:spPr>
        <p:style>
          <a:lnRef idx="1">
            <a:schemeClr val="accent1"/>
          </a:lnRef>
          <a:fillRef idx="0">
            <a:schemeClr val="accent1"/>
          </a:fillRef>
          <a:effectRef idx="0">
            <a:schemeClr val="accent1"/>
          </a:effectRef>
          <a:fontRef idx="minor">
            <a:schemeClr val="tx1"/>
          </a:fontRef>
        </p:style>
      </p:cxnSp>
      <p:sp>
        <p:nvSpPr>
          <p:cNvPr id="18" name="テキスト ボックス 17"/>
          <p:cNvSpPr txBox="1"/>
          <p:nvPr/>
        </p:nvSpPr>
        <p:spPr>
          <a:xfrm>
            <a:off x="3059833" y="2238182"/>
            <a:ext cx="1584176" cy="369332"/>
          </a:xfrm>
          <a:prstGeom prst="rect">
            <a:avLst/>
          </a:prstGeom>
          <a:noFill/>
        </p:spPr>
        <p:txBody>
          <a:bodyPr wrap="square" rtlCol="0">
            <a:spAutoFit/>
          </a:bodyPr>
          <a:lstStyle/>
          <a:p>
            <a:r>
              <a:rPr lang="ja-JP" altLang="en-US" dirty="0" smtClean="0"/>
              <a:t>アクションあり</a:t>
            </a:r>
            <a:endParaRPr kumimoji="1" lang="ja-JP" altLang="en-US" dirty="0"/>
          </a:p>
        </p:txBody>
      </p:sp>
      <p:pic>
        <p:nvPicPr>
          <p:cNvPr id="307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87823" y="3254891"/>
            <a:ext cx="2088233" cy="60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テキスト ボックス 24"/>
          <p:cNvSpPr txBox="1"/>
          <p:nvPr/>
        </p:nvSpPr>
        <p:spPr>
          <a:xfrm>
            <a:off x="3003451" y="3070225"/>
            <a:ext cx="1584176" cy="369332"/>
          </a:xfrm>
          <a:prstGeom prst="rect">
            <a:avLst/>
          </a:prstGeom>
          <a:noFill/>
        </p:spPr>
        <p:txBody>
          <a:bodyPr wrap="square" rtlCol="0">
            <a:spAutoFit/>
          </a:bodyPr>
          <a:lstStyle/>
          <a:p>
            <a:r>
              <a:rPr lang="ja-JP" altLang="en-US" dirty="0" smtClean="0"/>
              <a:t>アクションなし</a:t>
            </a:r>
            <a:endParaRPr kumimoji="1" lang="ja-JP" altLang="en-US" dirty="0"/>
          </a:p>
        </p:txBody>
      </p:sp>
      <p:sp>
        <p:nvSpPr>
          <p:cNvPr id="21" name="テキスト ボックス 20"/>
          <p:cNvSpPr txBox="1"/>
          <p:nvPr/>
        </p:nvSpPr>
        <p:spPr>
          <a:xfrm>
            <a:off x="3275856" y="2007349"/>
            <a:ext cx="1188132" cy="1200329"/>
          </a:xfrm>
          <a:prstGeom prst="rect">
            <a:avLst/>
          </a:prstGeom>
          <a:noFill/>
        </p:spPr>
        <p:txBody>
          <a:bodyPr wrap="square" rtlCol="0">
            <a:spAutoFit/>
          </a:bodyPr>
          <a:lstStyle/>
          <a:p>
            <a:r>
              <a:rPr kumimoji="1" lang="ja-JP" altLang="en-US" sz="7200" dirty="0" smtClean="0">
                <a:solidFill>
                  <a:srgbClr val="FF0000"/>
                </a:solidFill>
              </a:rPr>
              <a:t>○</a:t>
            </a:r>
            <a:endParaRPr kumimoji="1" lang="ja-JP" altLang="en-US" sz="7200" dirty="0">
              <a:solidFill>
                <a:srgbClr val="FF0000"/>
              </a:solidFill>
            </a:endParaRPr>
          </a:p>
        </p:txBody>
      </p:sp>
      <p:sp>
        <p:nvSpPr>
          <p:cNvPr id="22" name="テキスト ボックス 21"/>
          <p:cNvSpPr txBox="1"/>
          <p:nvPr/>
        </p:nvSpPr>
        <p:spPr>
          <a:xfrm>
            <a:off x="3222339" y="2833241"/>
            <a:ext cx="1368152" cy="1446550"/>
          </a:xfrm>
          <a:prstGeom prst="rect">
            <a:avLst/>
          </a:prstGeom>
          <a:noFill/>
        </p:spPr>
        <p:txBody>
          <a:bodyPr wrap="square" rtlCol="0">
            <a:spAutoFit/>
          </a:bodyPr>
          <a:lstStyle/>
          <a:p>
            <a:r>
              <a:rPr lang="ja-JP" altLang="en-US" sz="8800" dirty="0">
                <a:solidFill>
                  <a:srgbClr val="FF0000"/>
                </a:solidFill>
              </a:rPr>
              <a:t>△</a:t>
            </a:r>
            <a:endParaRPr kumimoji="1" lang="ja-JP" altLang="en-US" sz="8800" dirty="0">
              <a:solidFill>
                <a:srgbClr val="FF0000"/>
              </a:solidFill>
            </a:endParaRPr>
          </a:p>
        </p:txBody>
      </p:sp>
      <p:sp>
        <p:nvSpPr>
          <p:cNvPr id="23" name="角丸四角形吹き出し 22"/>
          <p:cNvSpPr/>
          <p:nvPr/>
        </p:nvSpPr>
        <p:spPr>
          <a:xfrm>
            <a:off x="3131840" y="5085184"/>
            <a:ext cx="2736304" cy="1368152"/>
          </a:xfrm>
          <a:prstGeom prst="wedgeRoundRectCallout">
            <a:avLst>
              <a:gd name="adj1" fmla="val -79235"/>
              <a:gd name="adj2" fmla="val 8724"/>
              <a:gd name="adj3" fmla="val 16667"/>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smtClean="0">
                <a:solidFill>
                  <a:schemeClr val="tx1"/>
                </a:solidFill>
              </a:rPr>
              <a:t>結びつけるのが難しい商品とシーンでも、アクションがあれば結び付け易くなるね！</a:t>
            </a:r>
            <a:endParaRPr kumimoji="1" lang="ja-JP" altLang="en-US" sz="1600" dirty="0">
              <a:solidFill>
                <a:schemeClr val="tx1"/>
              </a:solidFill>
            </a:endParaRPr>
          </a:p>
        </p:txBody>
      </p:sp>
      <p:sp>
        <p:nvSpPr>
          <p:cNvPr id="3" name="テキスト ボックス 2"/>
          <p:cNvSpPr txBox="1"/>
          <p:nvPr/>
        </p:nvSpPr>
        <p:spPr>
          <a:xfrm>
            <a:off x="3275856" y="1884874"/>
            <a:ext cx="1368151" cy="369332"/>
          </a:xfrm>
          <a:prstGeom prst="rect">
            <a:avLst/>
          </a:prstGeom>
          <a:noFill/>
        </p:spPr>
        <p:txBody>
          <a:bodyPr wrap="square" rtlCol="0">
            <a:spAutoFit/>
          </a:bodyPr>
          <a:lstStyle/>
          <a:p>
            <a:r>
              <a:rPr kumimoji="1" lang="ja-JP" altLang="en-US" dirty="0" smtClean="0"/>
              <a:t>符号化強い</a:t>
            </a:r>
            <a:endParaRPr kumimoji="1" lang="ja-JP" altLang="en-US" dirty="0"/>
          </a:p>
        </p:txBody>
      </p:sp>
      <p:sp>
        <p:nvSpPr>
          <p:cNvPr id="4" name="テキスト ボックス 3"/>
          <p:cNvSpPr txBox="1"/>
          <p:nvPr/>
        </p:nvSpPr>
        <p:spPr>
          <a:xfrm>
            <a:off x="3347862" y="3960851"/>
            <a:ext cx="1368154" cy="369332"/>
          </a:xfrm>
          <a:prstGeom prst="rect">
            <a:avLst/>
          </a:prstGeom>
          <a:noFill/>
        </p:spPr>
        <p:txBody>
          <a:bodyPr wrap="square" rtlCol="0">
            <a:spAutoFit/>
          </a:bodyPr>
          <a:lstStyle/>
          <a:p>
            <a:r>
              <a:rPr kumimoji="1" lang="ja-JP" altLang="en-US" dirty="0" smtClean="0"/>
              <a:t>符号化弱い</a:t>
            </a:r>
            <a:endParaRPr kumimoji="1" lang="ja-JP" altLang="en-US" dirty="0"/>
          </a:p>
        </p:txBody>
      </p:sp>
    </p:spTree>
    <p:extLst>
      <p:ext uri="{BB962C8B-B14F-4D97-AF65-F5344CB8AC3E}">
        <p14:creationId xmlns:p14="http://schemas.microsoft.com/office/powerpoint/2010/main" val="29560258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19</a:t>
            </a:fld>
            <a:endParaRPr kumimoji="1" lang="ja-JP" altLang="en-US" sz="3600" b="1" dirty="0"/>
          </a:p>
        </p:txBody>
      </p:sp>
      <p:sp>
        <p:nvSpPr>
          <p:cNvPr id="5" name="Shape 274"/>
          <p:cNvSpPr txBox="1">
            <a:spLocks/>
          </p:cNvSpPr>
          <p:nvPr/>
        </p:nvSpPr>
        <p:spPr>
          <a:xfrm>
            <a:off x="372350" y="274650"/>
            <a:ext cx="8229600" cy="1143000"/>
          </a:xfrm>
          <a:prstGeom prst="rect">
            <a:avLst/>
          </a:prstGeom>
        </p:spPr>
        <p:txBody>
          <a:bodyPr lIns="91425" tIns="91425" rIns="91425" bIns="91425" anchor="ctr" anchorCtr="0">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zh-TW" dirty="0" smtClean="0">
                <a:latin typeface="ＭＳ Ｐゴシック" pitchFamily="50" charset="-128"/>
                <a:ea typeface="ＭＳ Ｐゴシック" pitchFamily="50" charset="-128"/>
              </a:rPr>
              <a:t>研究対象</a:t>
            </a:r>
            <a:endParaRPr lang="zh-TW" dirty="0">
              <a:latin typeface="ＭＳ Ｐゴシック" pitchFamily="50" charset="-128"/>
              <a:ea typeface="ＭＳ Ｐゴシック" pitchFamily="50" charset="-128"/>
            </a:endParaRPr>
          </a:p>
        </p:txBody>
      </p:sp>
      <p:sp>
        <p:nvSpPr>
          <p:cNvPr id="6" name="Shape 275"/>
          <p:cNvSpPr txBox="1">
            <a:spLocks/>
          </p:cNvSpPr>
          <p:nvPr/>
        </p:nvSpPr>
        <p:spPr>
          <a:xfrm>
            <a:off x="491955" y="1639942"/>
            <a:ext cx="7990390" cy="1480727"/>
          </a:xfrm>
          <a:prstGeom prst="rect">
            <a:avLst/>
          </a:prstGeom>
        </p:spPr>
        <p:txBody>
          <a:bodyPr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buFont typeface="Arial" pitchFamily="34" charset="0"/>
              <a:buNone/>
            </a:pPr>
            <a:r>
              <a:rPr lang="zh-TW" dirty="0">
                <a:latin typeface="ＭＳ Ｐゴシック" pitchFamily="50" charset="-128"/>
                <a:ea typeface="ＭＳ Ｐゴシック" pitchFamily="50" charset="-128"/>
              </a:rPr>
              <a:t>本研究では、</a:t>
            </a:r>
            <a:r>
              <a:rPr lang="zh-TW" b="1" dirty="0">
                <a:latin typeface="ＭＳ Ｐゴシック" pitchFamily="50" charset="-128"/>
                <a:ea typeface="ＭＳ Ｐゴシック" pitchFamily="50" charset="-128"/>
              </a:rPr>
              <a:t>消費者が</a:t>
            </a:r>
            <a:r>
              <a:rPr lang="ja-JP" altLang="en-US" b="1" dirty="0">
                <a:latin typeface="ＭＳ Ｐゴシック" pitchFamily="50" charset="-128"/>
                <a:ea typeface="ＭＳ Ｐゴシック" pitchFamily="50" charset="-128"/>
              </a:rPr>
              <a:t>商品に対する</a:t>
            </a:r>
            <a:r>
              <a:rPr lang="zh-TW" b="1" dirty="0">
                <a:latin typeface="ＭＳ Ｐゴシック" pitchFamily="50" charset="-128"/>
                <a:ea typeface="ＭＳ Ｐゴシック" pitchFamily="50" charset="-128"/>
              </a:rPr>
              <a:t>提案</a:t>
            </a:r>
            <a:r>
              <a:rPr lang="zh-TW" b="1" dirty="0" smtClean="0">
                <a:latin typeface="ＭＳ Ｐゴシック" pitchFamily="50" charset="-128"/>
                <a:ea typeface="ＭＳ Ｐゴシック" pitchFamily="50" charset="-128"/>
              </a:rPr>
              <a:t>を</a:t>
            </a:r>
            <a:r>
              <a:rPr lang="zh-TW" b="1" dirty="0" smtClean="0">
                <a:solidFill>
                  <a:srgbClr val="FF0000"/>
                </a:solidFill>
                <a:latin typeface="ＭＳ Ｐゴシック" pitchFamily="50" charset="-128"/>
                <a:ea typeface="ＭＳ Ｐゴシック" pitchFamily="50" charset="-128"/>
              </a:rPr>
              <a:t>知った</a:t>
            </a:r>
            <a:r>
              <a:rPr lang="zh-TW" b="1" dirty="0">
                <a:solidFill>
                  <a:srgbClr val="FF0000"/>
                </a:solidFill>
                <a:latin typeface="ＭＳ Ｐゴシック" pitchFamily="50" charset="-128"/>
                <a:ea typeface="ＭＳ Ｐゴシック" pitchFamily="50" charset="-128"/>
              </a:rPr>
              <a:t>段階</a:t>
            </a:r>
            <a:r>
              <a:rPr lang="zh-TW" dirty="0">
                <a:latin typeface="ＭＳ Ｐゴシック" pitchFamily="50" charset="-128"/>
                <a:ea typeface="ＭＳ Ｐゴシック" pitchFamily="50" charset="-128"/>
              </a:rPr>
              <a:t>での認知の変化について扱う。</a:t>
            </a:r>
          </a:p>
          <a:p>
            <a:endParaRPr lang="zh-TW" dirty="0">
              <a:latin typeface="ＭＳ Ｐゴシック" pitchFamily="50" charset="-128"/>
              <a:ea typeface="ＭＳ Ｐゴシック" pitchFamily="50" charset="-128"/>
            </a:endParaRPr>
          </a:p>
        </p:txBody>
      </p:sp>
      <p:sp>
        <p:nvSpPr>
          <p:cNvPr id="7" name="Shape 276"/>
          <p:cNvSpPr/>
          <p:nvPr/>
        </p:nvSpPr>
        <p:spPr>
          <a:xfrm>
            <a:off x="372350" y="1417650"/>
            <a:ext cx="8229600" cy="1739400"/>
          </a:xfrm>
          <a:prstGeom prst="flowChartAlternateProcess">
            <a:avLst/>
          </a:prstGeom>
          <a:noFill/>
          <a:ln w="38100" cap="flat">
            <a:solidFill>
              <a:schemeClr val="accent5">
                <a:lumMod val="40000"/>
                <a:lumOff val="60000"/>
              </a:schemeClr>
            </a:solidFill>
            <a:prstDash val="solid"/>
            <a:round/>
            <a:headEnd type="none" w="med" len="med"/>
            <a:tailEnd type="none" w="med" len="med"/>
          </a:ln>
        </p:spPr>
        <p:txBody>
          <a:bodyPr lIns="91425" tIns="91425" rIns="91425" bIns="91425" anchor="ctr" anchorCtr="0">
            <a:noAutofit/>
          </a:bodyPr>
          <a:lstStyle/>
          <a:p>
            <a:endParaRPr/>
          </a:p>
        </p:txBody>
      </p:sp>
    </p:spTree>
    <p:extLst>
      <p:ext uri="{BB962C8B-B14F-4D97-AF65-F5344CB8AC3E}">
        <p14:creationId xmlns:p14="http://schemas.microsoft.com/office/powerpoint/2010/main" val="35479346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2</a:t>
            </a:fld>
            <a:endParaRPr kumimoji="1" lang="ja-JP" altLang="en-US"/>
          </a:p>
        </p:txBody>
      </p:sp>
      <p:sp>
        <p:nvSpPr>
          <p:cNvPr id="5" name="Shape 96"/>
          <p:cNvSpPr/>
          <p:nvPr/>
        </p:nvSpPr>
        <p:spPr>
          <a:xfrm>
            <a:off x="5405712" y="3417903"/>
            <a:ext cx="2711804" cy="2742736"/>
          </a:xfrm>
          <a:prstGeom prst="rect">
            <a:avLst/>
          </a:prstGeom>
          <a:blipFill>
            <a:blip r:embed="rId2"/>
            <a:stretch>
              <a:fillRect/>
            </a:stretch>
          </a:blipFill>
        </p:spPr>
      </p:sp>
      <p:sp>
        <p:nvSpPr>
          <p:cNvPr id="6" name="Shape 98"/>
          <p:cNvSpPr txBox="1"/>
          <p:nvPr/>
        </p:nvSpPr>
        <p:spPr>
          <a:xfrm>
            <a:off x="0" y="176152"/>
            <a:ext cx="9144000" cy="769441"/>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zh-TW" sz="4400" b="1" i="0" u="none" strike="noStrike" cap="none" baseline="0" dirty="0">
                <a:solidFill>
                  <a:srgbClr val="595959"/>
                </a:solidFill>
                <a:latin typeface="ＭＳ Ｐゴシック" pitchFamily="50" charset="-128"/>
                <a:ea typeface="ＭＳ Ｐゴシック" pitchFamily="50" charset="-128"/>
                <a:cs typeface="Calibri"/>
                <a:sym typeface="Calibri"/>
              </a:rPr>
              <a:t>目次</a:t>
            </a:r>
          </a:p>
        </p:txBody>
      </p:sp>
      <p:sp>
        <p:nvSpPr>
          <p:cNvPr id="7" name="Shape 97"/>
          <p:cNvSpPr txBox="1"/>
          <p:nvPr/>
        </p:nvSpPr>
        <p:spPr>
          <a:xfrm>
            <a:off x="323528" y="1340766"/>
            <a:ext cx="5616624" cy="5040561"/>
          </a:xfrm>
          <a:prstGeom prst="rect">
            <a:avLst/>
          </a:prstGeom>
          <a:noFill/>
          <a:ln>
            <a:noFill/>
          </a:ln>
        </p:spPr>
        <p:txBody>
          <a:bodyPr lIns="91425" tIns="91425" rIns="91425" bIns="91425" anchor="t" anchorCtr="0">
            <a:noAutofit/>
          </a:bodyPr>
          <a:lstStyle/>
          <a:p>
            <a:pPr marL="342900" marR="0" lvl="0" indent="-342900" algn="l" rtl="0">
              <a:spcBef>
                <a:spcPts val="640"/>
              </a:spcBef>
              <a:buClr>
                <a:srgbClr val="000000"/>
              </a:buClr>
              <a:buSzPct val="25000"/>
              <a:buFont typeface="Calibri"/>
              <a:buNone/>
            </a:pPr>
            <a:r>
              <a:rPr lang="ja-JP" altLang="en-US" sz="3200" dirty="0">
                <a:latin typeface="ＭＳ Ｐゴシック" pitchFamily="50" charset="-128"/>
                <a:ea typeface="ＭＳ Ｐゴシック" pitchFamily="50" charset="-128"/>
                <a:cs typeface="Calibri"/>
                <a:sym typeface="Calibri"/>
              </a:rPr>
              <a:t>１</a:t>
            </a:r>
            <a:r>
              <a:rPr lang="ja-JP" altLang="en-US" sz="3200" dirty="0">
                <a:latin typeface="ＭＳ Ｐゴシック" pitchFamily="50" charset="-128"/>
                <a:ea typeface="ＭＳ Ｐゴシック" pitchFamily="50" charset="-128"/>
              </a:rPr>
              <a:t>　</a:t>
            </a:r>
            <a:r>
              <a:rPr lang="zh-TW" sz="3200" b="0" i="0" u="none" strike="noStrike" cap="none" baseline="0" dirty="0">
                <a:solidFill>
                  <a:srgbClr val="000000"/>
                </a:solidFill>
                <a:latin typeface="ＭＳ Ｐゴシック" pitchFamily="50" charset="-128"/>
                <a:ea typeface="ＭＳ Ｐゴシック" pitchFamily="50" charset="-128"/>
                <a:cs typeface="Calibri"/>
                <a:sym typeface="Calibri"/>
              </a:rPr>
              <a:t>はじめに</a:t>
            </a:r>
          </a:p>
          <a:p>
            <a:pPr marL="342900" marR="0" lvl="0" indent="-342900" algn="l" rtl="0">
              <a:spcBef>
                <a:spcPts val="640"/>
              </a:spcBef>
              <a:buClr>
                <a:srgbClr val="000000"/>
              </a:buClr>
              <a:buSzPct val="25000"/>
              <a:buFont typeface="Arial"/>
              <a:buNone/>
            </a:pPr>
            <a:r>
              <a:rPr lang="ja-JP" altLang="en-US" sz="3200" b="0" i="0" u="none" strike="noStrike" cap="none" baseline="0" dirty="0">
                <a:solidFill>
                  <a:srgbClr val="000000"/>
                </a:solidFill>
                <a:latin typeface="ＭＳ Ｐゴシック" pitchFamily="50" charset="-128"/>
                <a:ea typeface="ＭＳ Ｐゴシック" pitchFamily="50" charset="-128"/>
                <a:cs typeface="Arial"/>
                <a:sym typeface="Arial"/>
              </a:rPr>
              <a:t>２　事例・</a:t>
            </a:r>
            <a:r>
              <a:rPr lang="zh-TW" sz="3200" b="0" i="0" u="none" strike="noStrike" cap="none" baseline="0" dirty="0">
                <a:solidFill>
                  <a:srgbClr val="000000"/>
                </a:solidFill>
                <a:latin typeface="ＭＳ Ｐゴシック" pitchFamily="50" charset="-128"/>
                <a:ea typeface="ＭＳ Ｐゴシック" pitchFamily="50" charset="-128"/>
                <a:cs typeface="Arial"/>
                <a:sym typeface="Arial"/>
              </a:rPr>
              <a:t>現状分析</a:t>
            </a:r>
          </a:p>
          <a:p>
            <a:pPr marL="342900" marR="0" lvl="0" indent="-342900" algn="l" rtl="0">
              <a:spcBef>
                <a:spcPts val="640"/>
              </a:spcBef>
              <a:buClr>
                <a:srgbClr val="000000"/>
              </a:buClr>
              <a:buSzPct val="25000"/>
              <a:buFont typeface="Arial"/>
              <a:buNone/>
            </a:pPr>
            <a:r>
              <a:rPr lang="ja-JP" altLang="en-US" sz="3200" b="0" i="0" u="none" strike="noStrike" cap="none" baseline="0" dirty="0">
                <a:solidFill>
                  <a:srgbClr val="000000"/>
                </a:solidFill>
                <a:latin typeface="ＭＳ Ｐゴシック" pitchFamily="50" charset="-128"/>
                <a:ea typeface="ＭＳ Ｐゴシック" pitchFamily="50" charset="-128"/>
                <a:cs typeface="Arial"/>
                <a:sym typeface="Arial"/>
              </a:rPr>
              <a:t>３　</a:t>
            </a:r>
            <a:r>
              <a:rPr lang="zh-TW" sz="3200" b="0" i="0" u="none" strike="noStrike" cap="none" baseline="0" dirty="0">
                <a:solidFill>
                  <a:srgbClr val="000000"/>
                </a:solidFill>
                <a:latin typeface="ＭＳ Ｐゴシック" pitchFamily="50" charset="-128"/>
                <a:ea typeface="ＭＳ Ｐゴシック" pitchFamily="50" charset="-128"/>
                <a:cs typeface="Arial"/>
                <a:sym typeface="Arial"/>
              </a:rPr>
              <a:t>問題意識</a:t>
            </a:r>
            <a:endParaRPr lang="en-US" altLang="zh-TW" sz="3200" b="0" i="0" u="none" strike="noStrike" cap="none" baseline="0" dirty="0">
              <a:solidFill>
                <a:srgbClr val="000000"/>
              </a:solidFill>
              <a:latin typeface="ＭＳ Ｐゴシック" pitchFamily="50" charset="-128"/>
              <a:ea typeface="ＭＳ Ｐゴシック" pitchFamily="50" charset="-128"/>
              <a:cs typeface="Arial"/>
              <a:sym typeface="Arial"/>
            </a:endParaRPr>
          </a:p>
          <a:p>
            <a:pPr marL="342900" indent="-342900">
              <a:spcBef>
                <a:spcPts val="640"/>
              </a:spcBef>
              <a:buClr>
                <a:srgbClr val="000000"/>
              </a:buClr>
              <a:buSzPct val="25000"/>
            </a:pPr>
            <a:r>
              <a:rPr lang="ja-JP" altLang="en-US" sz="3200" b="0" i="0" u="none" strike="noStrike" cap="none" baseline="0" dirty="0">
                <a:solidFill>
                  <a:srgbClr val="000000"/>
                </a:solidFill>
                <a:latin typeface="ＭＳ Ｐゴシック" pitchFamily="50" charset="-128"/>
                <a:ea typeface="ＭＳ Ｐゴシック" pitchFamily="50" charset="-128"/>
                <a:cs typeface="Calibri"/>
                <a:sym typeface="Calibri"/>
              </a:rPr>
              <a:t>４</a:t>
            </a:r>
            <a:r>
              <a:rPr lang="ja-JP" altLang="en-US" sz="3200" dirty="0">
                <a:latin typeface="ＭＳ Ｐゴシック" pitchFamily="50" charset="-128"/>
                <a:ea typeface="ＭＳ Ｐゴシック" pitchFamily="50" charset="-128"/>
                <a:cs typeface="Calibri"/>
                <a:sym typeface="Calibri"/>
              </a:rPr>
              <a:t>　</a:t>
            </a:r>
            <a:r>
              <a:rPr lang="zh-TW" sz="3200" b="0" i="0" u="none" strike="noStrike" cap="none" baseline="0" dirty="0" smtClean="0">
                <a:solidFill>
                  <a:srgbClr val="000000"/>
                </a:solidFill>
                <a:latin typeface="ＭＳ Ｐゴシック" pitchFamily="50" charset="-128"/>
                <a:ea typeface="ＭＳ Ｐゴシック" pitchFamily="50" charset="-128"/>
                <a:cs typeface="Calibri"/>
                <a:sym typeface="Calibri"/>
              </a:rPr>
              <a:t>研究</a:t>
            </a:r>
            <a:r>
              <a:rPr lang="ja-JP" altLang="en-US" sz="3200" b="0" i="0" u="none" strike="noStrike" cap="none" baseline="0" dirty="0">
                <a:solidFill>
                  <a:srgbClr val="000000"/>
                </a:solidFill>
                <a:latin typeface="ＭＳ Ｐゴシック" pitchFamily="50" charset="-128"/>
                <a:ea typeface="ＭＳ Ｐゴシック" pitchFamily="50" charset="-128"/>
                <a:cs typeface="Calibri"/>
                <a:sym typeface="Calibri"/>
              </a:rPr>
              <a:t>対象・</a:t>
            </a:r>
            <a:r>
              <a:rPr lang="ja-JP" altLang="en-US" sz="3200" dirty="0">
                <a:latin typeface="ＭＳ Ｐゴシック" pitchFamily="50" charset="-128"/>
                <a:ea typeface="ＭＳ Ｐゴシック" pitchFamily="50" charset="-128"/>
                <a:cs typeface="Calibri"/>
                <a:sym typeface="Calibri"/>
              </a:rPr>
              <a:t>目的・意義</a:t>
            </a:r>
            <a:endParaRPr lang="en-US" altLang="ja-JP" sz="3200" b="0" i="0" u="none" strike="noStrike" cap="none" baseline="0" dirty="0">
              <a:solidFill>
                <a:srgbClr val="000000"/>
              </a:solidFill>
              <a:latin typeface="ＭＳ Ｐゴシック" pitchFamily="50" charset="-128"/>
              <a:ea typeface="ＭＳ Ｐゴシック" pitchFamily="50" charset="-128"/>
              <a:cs typeface="Calibri"/>
              <a:sym typeface="Calibri"/>
            </a:endParaRPr>
          </a:p>
          <a:p>
            <a:pPr marL="342900" marR="0" lvl="0" indent="-342900" algn="l" rtl="0">
              <a:spcBef>
                <a:spcPts val="640"/>
              </a:spcBef>
              <a:buClr>
                <a:srgbClr val="000000"/>
              </a:buClr>
              <a:buSzPct val="25000"/>
              <a:buFont typeface="Arial"/>
              <a:buNone/>
            </a:pPr>
            <a:r>
              <a:rPr lang="ja-JP" altLang="en-US" sz="3200" dirty="0">
                <a:latin typeface="ＭＳ Ｐゴシック" pitchFamily="50" charset="-128"/>
                <a:ea typeface="ＭＳ Ｐゴシック" pitchFamily="50" charset="-128"/>
                <a:cs typeface="Calibri"/>
                <a:sym typeface="Calibri"/>
              </a:rPr>
              <a:t>５　仮説の導出</a:t>
            </a:r>
            <a:endParaRPr lang="en-US" altLang="ja-JP" sz="3200" dirty="0">
              <a:latin typeface="ＭＳ Ｐゴシック" pitchFamily="50" charset="-128"/>
              <a:ea typeface="ＭＳ Ｐゴシック" pitchFamily="50" charset="-128"/>
              <a:cs typeface="Calibri"/>
              <a:sym typeface="Calibri"/>
            </a:endParaRPr>
          </a:p>
          <a:p>
            <a:pPr marL="342900" marR="0" lvl="0" indent="-342900" algn="l" rtl="0">
              <a:spcBef>
                <a:spcPts val="640"/>
              </a:spcBef>
              <a:buClr>
                <a:srgbClr val="000000"/>
              </a:buClr>
              <a:buSzPct val="25000"/>
              <a:buFont typeface="Arial"/>
              <a:buNone/>
            </a:pPr>
            <a:r>
              <a:rPr lang="ja-JP" altLang="en-US" sz="3200" dirty="0">
                <a:latin typeface="ＭＳ Ｐゴシック" pitchFamily="50" charset="-128"/>
                <a:ea typeface="ＭＳ Ｐゴシック" pitchFamily="50" charset="-128"/>
                <a:cs typeface="Calibri"/>
                <a:sym typeface="Calibri"/>
              </a:rPr>
              <a:t>６　仮説</a:t>
            </a:r>
            <a:endParaRPr lang="en-US" altLang="ja-JP" sz="3200" dirty="0">
              <a:latin typeface="ＭＳ Ｐゴシック" pitchFamily="50" charset="-128"/>
              <a:ea typeface="ＭＳ Ｐゴシック" pitchFamily="50" charset="-128"/>
              <a:cs typeface="Calibri"/>
              <a:sym typeface="Calibri"/>
            </a:endParaRPr>
          </a:p>
          <a:p>
            <a:pPr marL="342900" marR="0" lvl="0" indent="-342900" algn="l" rtl="0">
              <a:spcBef>
                <a:spcPts val="640"/>
              </a:spcBef>
              <a:buClr>
                <a:srgbClr val="000000"/>
              </a:buClr>
              <a:buSzPct val="25000"/>
              <a:buFont typeface="Arial"/>
              <a:buNone/>
            </a:pPr>
            <a:endParaRPr lang="zh-TW" sz="3200" b="0" i="0" u="none" strike="noStrike" cap="none" baseline="0" dirty="0">
              <a:solidFill>
                <a:srgbClr val="000000"/>
              </a:solidFill>
              <a:latin typeface="ＭＳ Ｐゴシック" pitchFamily="50" charset="-128"/>
              <a:ea typeface="ＭＳ Ｐゴシック" pitchFamily="50" charset="-128"/>
              <a:cs typeface="Calibri"/>
              <a:sym typeface="Calibri"/>
            </a:endParaRPr>
          </a:p>
          <a:p>
            <a:pPr marL="342900" marR="0" lvl="0" indent="-342900" algn="l" rtl="0">
              <a:spcBef>
                <a:spcPts val="640"/>
              </a:spcBef>
              <a:buClr>
                <a:srgbClr val="000000"/>
              </a:buClr>
              <a:buSzPct val="25000"/>
              <a:buFont typeface="Calibri"/>
              <a:buNone/>
            </a:pPr>
            <a:r>
              <a:rPr lang="zh-TW" sz="3200" b="0" i="0" u="none" strike="noStrike" cap="none" baseline="0" dirty="0">
                <a:solidFill>
                  <a:srgbClr val="000000"/>
                </a:solidFill>
                <a:latin typeface="ＭＳ Ｐゴシック" pitchFamily="50" charset="-128"/>
                <a:ea typeface="ＭＳ Ｐゴシック" pitchFamily="50" charset="-128"/>
                <a:cs typeface="Calibri"/>
                <a:sym typeface="Calibri"/>
              </a:rPr>
              <a:t>　　</a:t>
            </a:r>
          </a:p>
        </p:txBody>
      </p:sp>
      <p:cxnSp>
        <p:nvCxnSpPr>
          <p:cNvPr id="8" name="Shape 99"/>
          <p:cNvCxnSpPr/>
          <p:nvPr/>
        </p:nvCxnSpPr>
        <p:spPr>
          <a:xfrm>
            <a:off x="0" y="945594"/>
            <a:ext cx="9108504" cy="4199"/>
          </a:xfrm>
          <a:prstGeom prst="straightConnector1">
            <a:avLst/>
          </a:prstGeom>
          <a:noFill/>
          <a:ln w="38100" cap="flat">
            <a:solidFill>
              <a:srgbClr val="FDA1AA"/>
            </a:solidFill>
            <a:prstDash val="dash"/>
            <a:round/>
            <a:headEnd type="none" w="med" len="med"/>
            <a:tailEnd type="none" w="med" len="med"/>
          </a:ln>
        </p:spPr>
      </p:cxnSp>
    </p:spTree>
    <p:extLst>
      <p:ext uri="{BB962C8B-B14F-4D97-AF65-F5344CB8AC3E}">
        <p14:creationId xmlns:p14="http://schemas.microsoft.com/office/powerpoint/2010/main" val="19259275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20</a:t>
            </a:fld>
            <a:endParaRPr kumimoji="1" lang="ja-JP" altLang="en-US" sz="2000" b="1" dirty="0"/>
          </a:p>
        </p:txBody>
      </p:sp>
      <p:sp>
        <p:nvSpPr>
          <p:cNvPr id="5" name="Shape 281"/>
          <p:cNvSpPr txBox="1">
            <a:spLocks/>
          </p:cNvSpPr>
          <p:nvPr/>
        </p:nvSpPr>
        <p:spPr>
          <a:xfrm>
            <a:off x="457200" y="274637"/>
            <a:ext cx="8229600" cy="1143000"/>
          </a:xfrm>
          <a:prstGeom prst="rect">
            <a:avLst/>
          </a:prstGeom>
        </p:spPr>
        <p:txBody>
          <a:bodyPr lIns="91425" tIns="91425" rIns="91425" bIns="91425" anchor="ctr" anchorCtr="0">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zh-TW" dirty="0" smtClean="0">
                <a:latin typeface="ＭＳ Ｐゴシック" pitchFamily="50" charset="-128"/>
                <a:ea typeface="ＭＳ Ｐゴシック" pitchFamily="50" charset="-128"/>
              </a:rPr>
              <a:t>研究目的</a:t>
            </a:r>
            <a:endParaRPr lang="zh-TW" dirty="0">
              <a:latin typeface="ＭＳ Ｐゴシック" pitchFamily="50" charset="-128"/>
              <a:ea typeface="ＭＳ Ｐゴシック" pitchFamily="50" charset="-128"/>
            </a:endParaRPr>
          </a:p>
        </p:txBody>
      </p:sp>
      <p:sp>
        <p:nvSpPr>
          <p:cNvPr id="6" name="Shape 282"/>
          <p:cNvSpPr/>
          <p:nvPr/>
        </p:nvSpPr>
        <p:spPr>
          <a:xfrm>
            <a:off x="457200" y="1417650"/>
            <a:ext cx="8229600" cy="1739400"/>
          </a:xfrm>
          <a:prstGeom prst="flowChartAlternateProcess">
            <a:avLst/>
          </a:prstGeom>
          <a:noFill/>
          <a:ln w="38100" cap="flat">
            <a:solidFill>
              <a:srgbClr val="A4C2F4"/>
            </a:solidFill>
            <a:prstDash val="solid"/>
            <a:round/>
            <a:headEnd type="none" w="med" len="med"/>
            <a:tailEnd type="none" w="med" len="med"/>
          </a:ln>
        </p:spPr>
        <p:txBody>
          <a:bodyPr lIns="91425" tIns="91425" rIns="91425" bIns="91425" anchor="ctr" anchorCtr="0">
            <a:noAutofit/>
          </a:bodyPr>
          <a:lstStyle/>
          <a:p>
            <a:pPr>
              <a:buNone/>
            </a:pPr>
            <a:r>
              <a:rPr lang="zh-TW" sz="2400">
                <a:solidFill>
                  <a:schemeClr val="dk1"/>
                </a:solidFill>
                <a:latin typeface="ＭＳ Ｐゴシック" pitchFamily="50" charset="-128"/>
                <a:ea typeface="ＭＳ Ｐゴシック" pitchFamily="50" charset="-128"/>
                <a:cs typeface="Calibri"/>
                <a:sym typeface="Calibri"/>
              </a:rPr>
              <a:t>自分が消費している過程を具体的に想像してもらいやすいような提案</a:t>
            </a:r>
            <a:r>
              <a:rPr lang="zh-TW" sz="2400">
                <a:latin typeface="ＭＳ Ｐゴシック" pitchFamily="50" charset="-128"/>
                <a:ea typeface="ＭＳ Ｐゴシック" pitchFamily="50" charset="-128"/>
              </a:rPr>
              <a:t>（消費者アクション提案）の効果について明らかにする</a:t>
            </a:r>
          </a:p>
        </p:txBody>
      </p:sp>
      <p:sp>
        <p:nvSpPr>
          <p:cNvPr id="7" name="Shape 283"/>
          <p:cNvSpPr txBox="1"/>
          <p:nvPr/>
        </p:nvSpPr>
        <p:spPr>
          <a:xfrm>
            <a:off x="469518" y="3485224"/>
            <a:ext cx="8229600" cy="1311927"/>
          </a:xfrm>
          <a:prstGeom prst="rect">
            <a:avLst/>
          </a:prstGeom>
        </p:spPr>
        <p:txBody>
          <a:bodyPr lIns="91425" tIns="91425" rIns="91425" bIns="91425" anchor="ctr" anchorCtr="0">
            <a:noAutofit/>
          </a:bodyPr>
          <a:lstStyle/>
          <a:p>
            <a:r>
              <a:rPr lang="zh-TW" sz="3000" dirty="0">
                <a:latin typeface="ＭＳ Ｐゴシック" pitchFamily="50" charset="-128"/>
                <a:ea typeface="ＭＳ Ｐゴシック" pitchFamily="50" charset="-128"/>
              </a:rPr>
              <a:t>経験価値を想像させる提案の</a:t>
            </a:r>
            <a:r>
              <a:rPr lang="zh-TW" sz="3000">
                <a:latin typeface="ＭＳ Ｐゴシック" pitchFamily="50" charset="-128"/>
                <a:ea typeface="ＭＳ Ｐゴシック" pitchFamily="50" charset="-128"/>
              </a:rPr>
              <a:t>中</a:t>
            </a:r>
            <a:r>
              <a:rPr lang="zh-TW" sz="3000" smtClean="0">
                <a:latin typeface="ＭＳ Ｐゴシック" pitchFamily="50" charset="-128"/>
                <a:ea typeface="ＭＳ Ｐゴシック" pitchFamily="50" charset="-128"/>
              </a:rPr>
              <a:t>でも 特</a:t>
            </a:r>
            <a:r>
              <a:rPr lang="zh-TW" sz="3000">
                <a:latin typeface="ＭＳ Ｐゴシック" pitchFamily="50" charset="-128"/>
                <a:ea typeface="ＭＳ Ｐゴシック" pitchFamily="50" charset="-128"/>
              </a:rPr>
              <a:t>に</a:t>
            </a:r>
            <a:endParaRPr lang="en-US" altLang="zh-TW" sz="3000" dirty="0">
              <a:latin typeface="ＭＳ Ｐゴシック" pitchFamily="50" charset="-128"/>
              <a:ea typeface="ＭＳ Ｐゴシック" pitchFamily="50" charset="-128"/>
            </a:endParaRPr>
          </a:p>
          <a:p>
            <a:pPr lvl="0" rtl="0">
              <a:buNone/>
            </a:pPr>
            <a:r>
              <a:rPr lang="zh-TW" sz="3000">
                <a:latin typeface="ＭＳ Ｐゴシック" pitchFamily="50" charset="-128"/>
                <a:ea typeface="ＭＳ Ｐゴシック" pitchFamily="50" charset="-128"/>
              </a:rPr>
              <a:t>消費者</a:t>
            </a:r>
            <a:r>
              <a:rPr lang="zh-TW" sz="3000" dirty="0">
                <a:latin typeface="ＭＳ Ｐゴシック" pitchFamily="50" charset="-128"/>
                <a:ea typeface="ＭＳ Ｐゴシック" pitchFamily="50" charset="-128"/>
              </a:rPr>
              <a:t>アクションに注目をして研究を進めていく</a:t>
            </a:r>
          </a:p>
          <a:p>
            <a:endParaRPr lang="zh-TW" sz="3000" dirty="0">
              <a:latin typeface="ＭＳ Ｐゴシック" pitchFamily="50" charset="-128"/>
              <a:ea typeface="ＭＳ Ｐゴシック" pitchFamily="50" charset="-128"/>
            </a:endParaRPr>
          </a:p>
        </p:txBody>
      </p:sp>
    </p:spTree>
    <p:extLst>
      <p:ext uri="{BB962C8B-B14F-4D97-AF65-F5344CB8AC3E}">
        <p14:creationId xmlns:p14="http://schemas.microsoft.com/office/powerpoint/2010/main" val="30003224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21</a:t>
            </a:fld>
            <a:endParaRPr kumimoji="1" lang="ja-JP" altLang="en-US" sz="2000" b="1"/>
          </a:p>
        </p:txBody>
      </p:sp>
      <p:sp>
        <p:nvSpPr>
          <p:cNvPr id="5" name="Shape 288"/>
          <p:cNvSpPr txBox="1">
            <a:spLocks/>
          </p:cNvSpPr>
          <p:nvPr/>
        </p:nvSpPr>
        <p:spPr>
          <a:xfrm>
            <a:off x="503783" y="274637"/>
            <a:ext cx="8229600" cy="1143000"/>
          </a:xfrm>
          <a:prstGeom prst="rect">
            <a:avLst/>
          </a:prstGeom>
        </p:spPr>
        <p:txBody>
          <a:bodyPr lIns="91425" tIns="91425" rIns="91425" bIns="91425" anchor="ctr" anchorCtr="0">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zh-TW" smtClean="0">
                <a:latin typeface="ＭＳ Ｐゴシック" pitchFamily="50" charset="-128"/>
                <a:ea typeface="ＭＳ Ｐゴシック" pitchFamily="50" charset="-128"/>
              </a:rPr>
              <a:t>研究意義</a:t>
            </a:r>
            <a:endParaRPr lang="zh-TW" dirty="0">
              <a:latin typeface="ＭＳ Ｐゴシック" pitchFamily="50" charset="-128"/>
              <a:ea typeface="ＭＳ Ｐゴシック" pitchFamily="50" charset="-128"/>
            </a:endParaRPr>
          </a:p>
        </p:txBody>
      </p:sp>
      <p:sp>
        <p:nvSpPr>
          <p:cNvPr id="6" name="Shape 289"/>
          <p:cNvSpPr txBox="1">
            <a:spLocks/>
          </p:cNvSpPr>
          <p:nvPr/>
        </p:nvSpPr>
        <p:spPr>
          <a:xfrm>
            <a:off x="503783" y="1600200"/>
            <a:ext cx="8229600" cy="3249899"/>
          </a:xfrm>
          <a:prstGeom prst="rect">
            <a:avLst/>
          </a:prstGeom>
        </p:spPr>
        <p:txBody>
          <a:bodyPr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203200" indent="0">
              <a:buFont typeface="Arial" pitchFamily="34" charset="0"/>
              <a:buNone/>
            </a:pPr>
            <a:r>
              <a:rPr lang="zh-TW" dirty="0">
                <a:latin typeface="ＭＳ Ｐゴシック" pitchFamily="50" charset="-128"/>
                <a:ea typeface="ＭＳ Ｐゴシック" pitchFamily="50" charset="-128"/>
              </a:rPr>
              <a:t>経験価値戦略における既存研究では、実際に</a:t>
            </a:r>
            <a:r>
              <a:rPr lang="zh-TW" b="1" u="sng" dirty="0">
                <a:latin typeface="ＭＳ Ｐゴシック" pitchFamily="50" charset="-128"/>
                <a:ea typeface="ＭＳ Ｐゴシック" pitchFamily="50" charset="-128"/>
              </a:rPr>
              <a:t>商品の使用を通した経験価値</a:t>
            </a:r>
            <a:r>
              <a:rPr lang="zh-TW" dirty="0">
                <a:latin typeface="ＭＳ Ｐゴシック" pitchFamily="50" charset="-128"/>
                <a:ea typeface="ＭＳ Ｐゴシック" pitchFamily="50" charset="-128"/>
              </a:rPr>
              <a:t>について</a:t>
            </a:r>
            <a:r>
              <a:rPr lang="ja-JP" altLang="en-US" dirty="0" smtClean="0">
                <a:latin typeface="ＭＳ Ｐゴシック" pitchFamily="50" charset="-128"/>
                <a:ea typeface="ＭＳ Ｐゴシック" pitchFamily="50" charset="-128"/>
              </a:rPr>
              <a:t>研究がされて</a:t>
            </a:r>
            <a:r>
              <a:rPr lang="ja-JP" altLang="en-US" dirty="0">
                <a:latin typeface="ＭＳ Ｐゴシック" pitchFamily="50" charset="-128"/>
                <a:ea typeface="ＭＳ Ｐゴシック" pitchFamily="50" charset="-128"/>
              </a:rPr>
              <a:t>いる</a:t>
            </a:r>
            <a:r>
              <a:rPr lang="zh-TW" dirty="0">
                <a:latin typeface="ＭＳ Ｐゴシック" pitchFamily="50" charset="-128"/>
                <a:ea typeface="ＭＳ Ｐゴシック" pitchFamily="50" charset="-128"/>
              </a:rPr>
              <a:t>。しかし、</a:t>
            </a:r>
            <a:r>
              <a:rPr lang="zh-TW" b="1" u="sng" dirty="0">
                <a:latin typeface="ＭＳ Ｐゴシック" pitchFamily="50" charset="-128"/>
                <a:ea typeface="ＭＳ Ｐゴシック" pitchFamily="50" charset="-128"/>
              </a:rPr>
              <a:t>商品を使用する前段階</a:t>
            </a:r>
            <a:r>
              <a:rPr lang="zh-TW" dirty="0">
                <a:latin typeface="ＭＳ Ｐゴシック" pitchFamily="50" charset="-128"/>
                <a:ea typeface="ＭＳ Ｐゴシック" pitchFamily="50" charset="-128"/>
              </a:rPr>
              <a:t>での認知の変化について、経験価値の観点から研究されたものは見受けられないため、意義があると言える。</a:t>
            </a:r>
          </a:p>
        </p:txBody>
      </p:sp>
      <p:sp>
        <p:nvSpPr>
          <p:cNvPr id="7" name="Shape 290"/>
          <p:cNvSpPr/>
          <p:nvPr/>
        </p:nvSpPr>
        <p:spPr>
          <a:xfrm>
            <a:off x="537325" y="1329175"/>
            <a:ext cx="8229600" cy="3718799"/>
          </a:xfrm>
          <a:prstGeom prst="flowChartAlternateProcess">
            <a:avLst/>
          </a:prstGeom>
          <a:noFill/>
          <a:ln w="38100" cap="flat">
            <a:solidFill>
              <a:srgbClr val="A4C2F4"/>
            </a:solidFill>
            <a:prstDash val="solid"/>
            <a:round/>
            <a:headEnd type="none" w="med" len="med"/>
            <a:tailEnd type="none" w="med" len="med"/>
          </a:ln>
        </p:spPr>
        <p:txBody>
          <a:bodyPr lIns="91425" tIns="91425" rIns="91425" bIns="91425" anchor="ctr" anchorCtr="0">
            <a:noAutofit/>
          </a:bodyPr>
          <a:lstStyle/>
          <a:p>
            <a:endParaRPr/>
          </a:p>
        </p:txBody>
      </p:sp>
    </p:spTree>
    <p:extLst>
      <p:ext uri="{BB962C8B-B14F-4D97-AF65-F5344CB8AC3E}">
        <p14:creationId xmlns:p14="http://schemas.microsoft.com/office/powerpoint/2010/main" val="23845489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22</a:t>
            </a:fld>
            <a:endParaRPr kumimoji="1" lang="ja-JP" altLang="en-US" sz="2000" b="1" dirty="0"/>
          </a:p>
        </p:txBody>
      </p:sp>
      <p:sp>
        <p:nvSpPr>
          <p:cNvPr id="5" name="Shape 310"/>
          <p:cNvSpPr txBox="1">
            <a:spLocks/>
          </p:cNvSpPr>
          <p:nvPr/>
        </p:nvSpPr>
        <p:spPr>
          <a:xfrm>
            <a:off x="457200" y="274637"/>
            <a:ext cx="8229600" cy="1143000"/>
          </a:xfrm>
          <a:prstGeom prst="rect">
            <a:avLst/>
          </a:prstGeom>
        </p:spPr>
        <p:txBody>
          <a:bodyPr lIns="91425" tIns="91425" rIns="91425" bIns="91425" anchor="ctr" anchorCtr="0">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zh-TW" dirty="0" smtClean="0">
                <a:latin typeface="ＭＳ Ｐゴシック" pitchFamily="50" charset="-128"/>
                <a:ea typeface="ＭＳ Ｐゴシック" pitchFamily="50" charset="-128"/>
              </a:rPr>
              <a:t>行動的経験価値を作り出す方法</a:t>
            </a:r>
            <a:endParaRPr lang="zh-TW" dirty="0">
              <a:latin typeface="ＭＳ Ｐゴシック" pitchFamily="50" charset="-128"/>
              <a:ea typeface="ＭＳ Ｐゴシック" pitchFamily="50" charset="-128"/>
            </a:endParaRPr>
          </a:p>
        </p:txBody>
      </p:sp>
      <p:sp>
        <p:nvSpPr>
          <p:cNvPr id="6" name="Shape 311"/>
          <p:cNvSpPr/>
          <p:nvPr/>
        </p:nvSpPr>
        <p:spPr>
          <a:xfrm>
            <a:off x="348300" y="1417638"/>
            <a:ext cx="8544180" cy="2227386"/>
          </a:xfrm>
          <a:prstGeom prst="rect">
            <a:avLst/>
          </a:prstGeom>
          <a:noFill/>
          <a:ln w="38100" cap="flat">
            <a:solidFill>
              <a:srgbClr val="FFC000"/>
            </a:solidFill>
            <a:prstDash val="solid"/>
            <a:round/>
            <a:headEnd type="none" w="med" len="med"/>
            <a:tailEnd type="none" w="med" len="med"/>
          </a:ln>
        </p:spPr>
        <p:txBody>
          <a:bodyPr lIns="91425" tIns="45700" rIns="91425" bIns="45700" anchor="ctr" anchorCtr="0">
            <a:noAutofit/>
          </a:bodyPr>
          <a:lstStyle/>
          <a:p>
            <a:pPr lvl="0" rtl="0">
              <a:lnSpc>
                <a:spcPct val="115000"/>
              </a:lnSpc>
              <a:buNone/>
            </a:pPr>
            <a:r>
              <a:rPr lang="zh-TW" sz="2400" dirty="0" smtClean="0">
                <a:solidFill>
                  <a:schemeClr val="dk1"/>
                </a:solidFill>
                <a:latin typeface="ＭＳ Ｐゴシック" pitchFamily="50" charset="-128"/>
                <a:ea typeface="ＭＳ Ｐゴシック" pitchFamily="50" charset="-128"/>
              </a:rPr>
              <a:t>1 </a:t>
            </a:r>
            <a:r>
              <a:rPr lang="zh-TW" sz="2400" dirty="0">
                <a:solidFill>
                  <a:schemeClr val="dk1"/>
                </a:solidFill>
                <a:latin typeface="ＭＳ Ｐゴシック" pitchFamily="50" charset="-128"/>
                <a:ea typeface="ＭＳ Ｐゴシック" pitchFamily="50" charset="-128"/>
              </a:rPr>
              <a:t>）「製品・サービス」自体に</a:t>
            </a:r>
            <a:r>
              <a:rPr lang="zh-TW" sz="2400" u="sng" dirty="0">
                <a:solidFill>
                  <a:schemeClr val="dk1"/>
                </a:solidFill>
                <a:latin typeface="ＭＳ Ｐゴシック" pitchFamily="50" charset="-128"/>
                <a:ea typeface="ＭＳ Ｐゴシック" pitchFamily="50" charset="-128"/>
              </a:rPr>
              <a:t>行動経験を導く要素</a:t>
            </a:r>
            <a:r>
              <a:rPr lang="zh-TW" sz="2400" dirty="0">
                <a:solidFill>
                  <a:schemeClr val="dk1"/>
                </a:solidFill>
                <a:latin typeface="ＭＳ Ｐゴシック" pitchFamily="50" charset="-128"/>
                <a:ea typeface="ＭＳ Ｐゴシック" pitchFamily="50" charset="-128"/>
              </a:rPr>
              <a:t>をデザインする</a:t>
            </a:r>
            <a:endParaRPr lang="zh-TW" sz="1800" dirty="0">
              <a:solidFill>
                <a:schemeClr val="dk1"/>
              </a:solidFill>
              <a:latin typeface="ＭＳ Ｐゴシック" pitchFamily="50" charset="-128"/>
              <a:ea typeface="ＭＳ Ｐゴシック" pitchFamily="50" charset="-128"/>
            </a:endParaRPr>
          </a:p>
          <a:p>
            <a:pPr lvl="0" rtl="0">
              <a:lnSpc>
                <a:spcPct val="115000"/>
              </a:lnSpc>
              <a:buNone/>
            </a:pPr>
            <a:r>
              <a:rPr lang="zh-TW" sz="2400" dirty="0">
                <a:solidFill>
                  <a:schemeClr val="dk1"/>
                </a:solidFill>
                <a:latin typeface="ＭＳ Ｐゴシック" pitchFamily="50" charset="-128"/>
                <a:ea typeface="ＭＳ Ｐゴシック" pitchFamily="50" charset="-128"/>
              </a:rPr>
              <a:t>2 ）消費活動の際の「状況」に</a:t>
            </a:r>
            <a:r>
              <a:rPr lang="zh-TW" sz="2400" u="sng" dirty="0">
                <a:solidFill>
                  <a:schemeClr val="dk1"/>
                </a:solidFill>
                <a:latin typeface="ＭＳ Ｐゴシック" pitchFamily="50" charset="-128"/>
                <a:ea typeface="ＭＳ Ｐゴシック" pitchFamily="50" charset="-128"/>
              </a:rPr>
              <a:t>行動経験を導く要素</a:t>
            </a:r>
            <a:r>
              <a:rPr lang="zh-TW" sz="2400" dirty="0">
                <a:solidFill>
                  <a:schemeClr val="dk1"/>
                </a:solidFill>
                <a:latin typeface="ＭＳ Ｐゴシック" pitchFamily="50" charset="-128"/>
                <a:ea typeface="ＭＳ Ｐゴシック" pitchFamily="50" charset="-128"/>
              </a:rPr>
              <a:t>をデザイン</a:t>
            </a:r>
            <a:r>
              <a:rPr lang="zh-TW" sz="2400" dirty="0" smtClean="0">
                <a:solidFill>
                  <a:schemeClr val="dk1"/>
                </a:solidFill>
                <a:latin typeface="ＭＳ Ｐゴシック" pitchFamily="50" charset="-128"/>
                <a:ea typeface="ＭＳ Ｐゴシック" pitchFamily="50" charset="-128"/>
              </a:rPr>
              <a:t>する</a:t>
            </a:r>
            <a:endParaRPr lang="zh-TW" sz="1800" dirty="0">
              <a:solidFill>
                <a:schemeClr val="dk1"/>
              </a:solidFill>
              <a:latin typeface="ＭＳ Ｐゴシック" pitchFamily="50" charset="-128"/>
              <a:ea typeface="ＭＳ Ｐゴシック" pitchFamily="50" charset="-128"/>
            </a:endParaRPr>
          </a:p>
          <a:p>
            <a:pPr lvl="0" rtl="0">
              <a:lnSpc>
                <a:spcPct val="115000"/>
              </a:lnSpc>
              <a:buNone/>
            </a:pPr>
            <a:r>
              <a:rPr lang="zh-TW" sz="2400" dirty="0">
                <a:solidFill>
                  <a:schemeClr val="dk1"/>
                </a:solidFill>
                <a:latin typeface="ＭＳ Ｐゴシック" pitchFamily="50" charset="-128"/>
                <a:ea typeface="ＭＳ Ｐゴシック" pitchFamily="50" charset="-128"/>
              </a:rPr>
              <a:t>（長沢・大津 2011）</a:t>
            </a:r>
            <a:endParaRPr lang="zh-TW" sz="1800" dirty="0">
              <a:solidFill>
                <a:schemeClr val="dk1"/>
              </a:solidFill>
              <a:latin typeface="ＭＳ Ｐゴシック" pitchFamily="50" charset="-128"/>
              <a:ea typeface="ＭＳ Ｐゴシック" pitchFamily="50" charset="-128"/>
            </a:endParaRPr>
          </a:p>
        </p:txBody>
      </p:sp>
      <p:sp>
        <p:nvSpPr>
          <p:cNvPr id="7" name="Shape 312"/>
          <p:cNvSpPr txBox="1"/>
          <p:nvPr/>
        </p:nvSpPr>
        <p:spPr>
          <a:xfrm>
            <a:off x="4105382" y="4704775"/>
            <a:ext cx="3450645" cy="1339396"/>
          </a:xfrm>
          <a:prstGeom prst="rect">
            <a:avLst/>
          </a:prstGeom>
        </p:spPr>
        <p:txBody>
          <a:bodyPr lIns="91425" tIns="91425" rIns="91425" bIns="91425" anchor="ctr" anchorCtr="0">
            <a:noAutofit/>
          </a:bodyPr>
          <a:lstStyle/>
          <a:p>
            <a:pPr marL="0" lvl="0" indent="0" algn="l" rtl="0">
              <a:lnSpc>
                <a:spcPct val="115000"/>
              </a:lnSpc>
              <a:buNone/>
            </a:pPr>
            <a:r>
              <a:rPr lang="ja-JP" altLang="en-US" sz="1800" dirty="0" smtClean="0">
                <a:solidFill>
                  <a:schemeClr val="dk1"/>
                </a:solidFill>
                <a:latin typeface="ＭＳ Ｐゴシック" pitchFamily="50" charset="-128"/>
                <a:ea typeface="ＭＳ Ｐゴシック" pitchFamily="50" charset="-128"/>
              </a:rPr>
              <a:t>行動経験を導く要素ってなんだろう？</a:t>
            </a:r>
            <a:endParaRPr lang="zh-TW" sz="1800" dirty="0">
              <a:solidFill>
                <a:schemeClr val="dk1"/>
              </a:solidFill>
              <a:latin typeface="ＭＳ Ｐゴシック" pitchFamily="50" charset="-128"/>
              <a:ea typeface="ＭＳ Ｐゴシック" pitchFamily="50" charset="-128"/>
            </a:endParaRPr>
          </a:p>
        </p:txBody>
      </p:sp>
      <p:sp>
        <p:nvSpPr>
          <p:cNvPr id="8" name="Shape 313"/>
          <p:cNvSpPr/>
          <p:nvPr/>
        </p:nvSpPr>
        <p:spPr>
          <a:xfrm>
            <a:off x="1907704" y="4312750"/>
            <a:ext cx="1289899" cy="2281024"/>
          </a:xfrm>
          <a:prstGeom prst="rect">
            <a:avLst/>
          </a:prstGeom>
          <a:blipFill>
            <a:blip r:embed="rId2"/>
            <a:stretch>
              <a:fillRect/>
            </a:stretch>
          </a:blipFill>
        </p:spPr>
      </p:sp>
      <p:sp>
        <p:nvSpPr>
          <p:cNvPr id="2" name="円形吹き出し 1"/>
          <p:cNvSpPr/>
          <p:nvPr/>
        </p:nvSpPr>
        <p:spPr>
          <a:xfrm>
            <a:off x="3851920" y="4312750"/>
            <a:ext cx="3957571" cy="2123446"/>
          </a:xfrm>
          <a:prstGeom prst="wedgeEllipseCallout">
            <a:avLst>
              <a:gd name="adj1" fmla="val -60065"/>
              <a:gd name="adj2" fmla="val 2859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730199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23</a:t>
            </a:fld>
            <a:endParaRPr kumimoji="1" lang="ja-JP" altLang="en-US" sz="2000" b="1"/>
          </a:p>
        </p:txBody>
      </p:sp>
      <p:cxnSp>
        <p:nvCxnSpPr>
          <p:cNvPr id="5" name="直線コネクタ 7"/>
          <p:cNvCxnSpPr/>
          <p:nvPr/>
        </p:nvCxnSpPr>
        <p:spPr>
          <a:xfrm>
            <a:off x="0" y="908720"/>
            <a:ext cx="9144000" cy="0"/>
          </a:xfrm>
          <a:prstGeom prst="line">
            <a:avLst/>
          </a:prstGeom>
          <a:ln w="38100">
            <a:solidFill>
              <a:srgbClr val="FDA1AA"/>
            </a:solidFill>
            <a:prstDash val="dash"/>
          </a:ln>
        </p:spPr>
        <p:style>
          <a:lnRef idx="1">
            <a:schemeClr val="accent2"/>
          </a:lnRef>
          <a:fillRef idx="0">
            <a:schemeClr val="accent2"/>
          </a:fillRef>
          <a:effectRef idx="0">
            <a:schemeClr val="accent2"/>
          </a:effectRef>
          <a:fontRef idx="minor">
            <a:schemeClr val="tx1"/>
          </a:fontRef>
        </p:style>
      </p:cxnSp>
      <p:sp>
        <p:nvSpPr>
          <p:cNvPr id="7" name="テキスト ボックス 6"/>
          <p:cNvSpPr txBox="1"/>
          <p:nvPr/>
        </p:nvSpPr>
        <p:spPr>
          <a:xfrm>
            <a:off x="251520" y="1124744"/>
            <a:ext cx="8352928" cy="2369880"/>
          </a:xfrm>
          <a:prstGeom prst="rect">
            <a:avLst/>
          </a:prstGeom>
          <a:noFill/>
          <a:ln>
            <a:solidFill>
              <a:schemeClr val="accent1"/>
            </a:solidFill>
          </a:ln>
        </p:spPr>
        <p:txBody>
          <a:bodyPr wrap="square" rtlCol="0">
            <a:spAutoFit/>
          </a:bodyPr>
          <a:lstStyle/>
          <a:p>
            <a:r>
              <a:rPr lang="ja-JP" altLang="en-US" sz="2400" smtClean="0">
                <a:latin typeface="ＭＳ Ｐゴシック" pitchFamily="50" charset="-128"/>
                <a:ea typeface="ＭＳ Ｐゴシック" pitchFamily="50" charset="-128"/>
              </a:rPr>
              <a:t>「</a:t>
            </a:r>
            <a:r>
              <a:rPr lang="ja-JP" altLang="en-US" sz="2400" dirty="0">
                <a:latin typeface="ＭＳ Ｐゴシック" pitchFamily="50" charset="-128"/>
                <a:ea typeface="ＭＳ Ｐゴシック" pitchFamily="50" charset="-128"/>
              </a:rPr>
              <a:t>環境が動物に提供するもの、良いものであれ悪いものであれ、用意したり備えたりするもの」</a:t>
            </a:r>
            <a:endParaRPr lang="en-US" altLang="ja-JP" sz="2400" dirty="0" smtClean="0">
              <a:latin typeface="ＭＳ Ｐゴシック" pitchFamily="50" charset="-128"/>
              <a:ea typeface="ＭＳ Ｐゴシック" pitchFamily="50" charset="-128"/>
            </a:endParaRPr>
          </a:p>
          <a:p>
            <a:r>
              <a:rPr lang="ja-JP" altLang="en-US" sz="2400" dirty="0">
                <a:latin typeface="ＭＳ Ｐゴシック" pitchFamily="50" charset="-128"/>
                <a:ea typeface="ＭＳ Ｐゴシック" pitchFamily="50" charset="-128"/>
              </a:rPr>
              <a:t>（ギブソン </a:t>
            </a:r>
            <a:r>
              <a:rPr lang="en-US" altLang="ja-JP" sz="2400" dirty="0">
                <a:latin typeface="ＭＳ Ｐゴシック" pitchFamily="50" charset="-128"/>
                <a:ea typeface="ＭＳ Ｐゴシック" pitchFamily="50" charset="-128"/>
              </a:rPr>
              <a:t>1985</a:t>
            </a:r>
            <a:r>
              <a:rPr lang="ja-JP" altLang="en-US" sz="2400" dirty="0" err="1">
                <a:latin typeface="ＭＳ Ｐゴシック" pitchFamily="50" charset="-128"/>
                <a:ea typeface="ＭＳ Ｐゴシック" pitchFamily="50" charset="-128"/>
              </a:rPr>
              <a:t>、</a:t>
            </a:r>
            <a:r>
              <a:rPr lang="en-US" altLang="ja-JP" sz="2400" dirty="0">
                <a:latin typeface="ＭＳ Ｐゴシック" pitchFamily="50" charset="-128"/>
                <a:ea typeface="ＭＳ Ｐゴシック" pitchFamily="50" charset="-128"/>
              </a:rPr>
              <a:t>p.137</a:t>
            </a:r>
            <a:r>
              <a:rPr lang="ja-JP" altLang="en-US" sz="2400" dirty="0">
                <a:latin typeface="ＭＳ Ｐゴシック" pitchFamily="50" charset="-128"/>
                <a:ea typeface="ＭＳ Ｐゴシック" pitchFamily="50" charset="-128"/>
              </a:rPr>
              <a:t>）</a:t>
            </a:r>
            <a:endParaRPr kumimoji="1" lang="en-US" altLang="ja-JP" sz="2400" dirty="0" smtClean="0">
              <a:latin typeface="ＭＳ Ｐゴシック" pitchFamily="50" charset="-128"/>
              <a:ea typeface="ＭＳ Ｐゴシック" pitchFamily="50" charset="-128"/>
            </a:endParaRPr>
          </a:p>
          <a:p>
            <a:endParaRPr lang="en-US" altLang="ja-JP" sz="2400" dirty="0" smtClean="0">
              <a:latin typeface="ＭＳ Ｐゴシック" pitchFamily="50" charset="-128"/>
              <a:ea typeface="ＭＳ Ｐゴシック" pitchFamily="50" charset="-128"/>
            </a:endParaRPr>
          </a:p>
          <a:p>
            <a:r>
              <a:rPr lang="ja-JP" altLang="en-US" sz="2400" dirty="0">
                <a:latin typeface="ＭＳ Ｐゴシック" pitchFamily="50" charset="-128"/>
                <a:ea typeface="ＭＳ Ｐゴシック" pitchFamily="50" charset="-128"/>
              </a:rPr>
              <a:t>「環境が、その中で生きる動物に与えてくれる行為の機</a:t>
            </a:r>
            <a:r>
              <a:rPr lang="zh-CN" altLang="en-US" sz="2400" dirty="0">
                <a:latin typeface="ＭＳ Ｐゴシック" pitchFamily="50" charset="-128"/>
                <a:ea typeface="ＭＳ Ｐゴシック" pitchFamily="50" charset="-128"/>
              </a:rPr>
              <a:t>会」（三嶋 </a:t>
            </a:r>
            <a:r>
              <a:rPr lang="en-US" altLang="zh-CN" sz="2400" dirty="0">
                <a:latin typeface="ＭＳ Ｐゴシック" pitchFamily="50" charset="-128"/>
                <a:ea typeface="ＭＳ Ｐゴシック" pitchFamily="50" charset="-128"/>
              </a:rPr>
              <a:t>2000</a:t>
            </a:r>
            <a:r>
              <a:rPr lang="zh-CN" altLang="en-US" sz="2400" dirty="0">
                <a:latin typeface="ＭＳ Ｐゴシック" pitchFamily="50" charset="-128"/>
                <a:ea typeface="ＭＳ Ｐゴシック" pitchFamily="50" charset="-128"/>
              </a:rPr>
              <a:t>、</a:t>
            </a:r>
            <a:r>
              <a:rPr lang="en-US" altLang="zh-CN" sz="2400" dirty="0">
                <a:latin typeface="ＭＳ Ｐゴシック" pitchFamily="50" charset="-128"/>
                <a:ea typeface="ＭＳ Ｐゴシック" pitchFamily="50" charset="-128"/>
              </a:rPr>
              <a:t>p.10</a:t>
            </a:r>
            <a:r>
              <a:rPr lang="zh-CN" altLang="en-US" sz="2400" dirty="0">
                <a:latin typeface="ＭＳ Ｐゴシック" pitchFamily="50" charset="-128"/>
                <a:ea typeface="ＭＳ Ｐゴシック" pitchFamily="50" charset="-128"/>
              </a:rPr>
              <a:t>）</a:t>
            </a:r>
            <a:endParaRPr kumimoji="1" lang="ja-JP" altLang="en-US" sz="2400" dirty="0">
              <a:latin typeface="ＭＳ Ｐゴシック" pitchFamily="50" charset="-128"/>
              <a:ea typeface="ＭＳ Ｐゴシック" pitchFamily="50" charset="-128"/>
            </a:endParaRPr>
          </a:p>
        </p:txBody>
      </p:sp>
      <p:sp>
        <p:nvSpPr>
          <p:cNvPr id="8" name="テキスト ボックス 7"/>
          <p:cNvSpPr txBox="1"/>
          <p:nvPr/>
        </p:nvSpPr>
        <p:spPr>
          <a:xfrm>
            <a:off x="0" y="0"/>
            <a:ext cx="9144000" cy="769441"/>
          </a:xfrm>
          <a:prstGeom prst="rect">
            <a:avLst/>
          </a:prstGeom>
          <a:noFill/>
        </p:spPr>
        <p:txBody>
          <a:bodyPr wrap="square" rtlCol="0">
            <a:spAutoFit/>
          </a:bodyPr>
          <a:lstStyle/>
          <a:p>
            <a:pPr algn="ctr"/>
            <a:r>
              <a:rPr kumimoji="1" lang="ja-JP" altLang="en-US" sz="4400" dirty="0" smtClean="0">
                <a:latin typeface="ＭＳ Ｐゴシック" pitchFamily="50" charset="-128"/>
                <a:ea typeface="ＭＳ Ｐゴシック" pitchFamily="50" charset="-128"/>
              </a:rPr>
              <a:t>アフォーダンス</a:t>
            </a:r>
            <a:endParaRPr kumimoji="1" lang="ja-JP" altLang="en-US" sz="4400" dirty="0">
              <a:latin typeface="ＭＳ Ｐゴシック" pitchFamily="50" charset="-128"/>
              <a:ea typeface="ＭＳ Ｐゴシック" pitchFamily="50" charset="-128"/>
            </a:endParaRPr>
          </a:p>
        </p:txBody>
      </p:sp>
      <p:sp>
        <p:nvSpPr>
          <p:cNvPr id="9" name="Shape 331"/>
          <p:cNvSpPr/>
          <p:nvPr/>
        </p:nvSpPr>
        <p:spPr>
          <a:xfrm>
            <a:off x="1547664" y="3724920"/>
            <a:ext cx="5112568" cy="3133080"/>
          </a:xfrm>
          <a:prstGeom prst="rect">
            <a:avLst/>
          </a:prstGeom>
          <a:blipFill>
            <a:blip r:embed="rId3"/>
            <a:stretch>
              <a:fillRect/>
            </a:stretch>
          </a:blipFill>
        </p:spPr>
      </p:sp>
      <p:sp>
        <p:nvSpPr>
          <p:cNvPr id="12" name="正方形/長方形 11"/>
          <p:cNvSpPr/>
          <p:nvPr/>
        </p:nvSpPr>
        <p:spPr>
          <a:xfrm>
            <a:off x="3851920" y="3789040"/>
            <a:ext cx="1656184" cy="86409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5220072" y="5085184"/>
            <a:ext cx="1656184" cy="86409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2047918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24</a:t>
            </a:fld>
            <a:endParaRPr kumimoji="1" lang="ja-JP" altLang="en-US" sz="2000" b="1" dirty="0"/>
          </a:p>
        </p:txBody>
      </p:sp>
      <p:sp>
        <p:nvSpPr>
          <p:cNvPr id="5" name="Shape 318"/>
          <p:cNvSpPr txBox="1">
            <a:spLocks/>
          </p:cNvSpPr>
          <p:nvPr/>
        </p:nvSpPr>
        <p:spPr>
          <a:xfrm>
            <a:off x="457200" y="274637"/>
            <a:ext cx="8229600" cy="1143000"/>
          </a:xfrm>
          <a:prstGeom prst="rect">
            <a:avLst/>
          </a:prstGeom>
        </p:spPr>
        <p:txBody>
          <a:bodyPr lIns="91425" tIns="91425" rIns="91425" bIns="91425" anchor="ctr" anchorCtr="0">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dirty="0">
                <a:latin typeface="ＭＳ Ｐゴシック" pitchFamily="50" charset="-128"/>
                <a:ea typeface="ＭＳ Ｐゴシック" pitchFamily="50" charset="-128"/>
              </a:rPr>
              <a:t>「</a:t>
            </a:r>
            <a:r>
              <a:rPr lang="ja-JP" altLang="en-US">
                <a:latin typeface="ＭＳ Ｐゴシック" pitchFamily="50" charset="-128"/>
                <a:ea typeface="ＭＳ Ｐゴシック" pitchFamily="50" charset="-128"/>
              </a:rPr>
              <a:t>状況」と</a:t>
            </a:r>
            <a:r>
              <a:rPr lang="ja-JP" altLang="en-US" smtClean="0">
                <a:latin typeface="ＭＳ Ｐゴシック" pitchFamily="50" charset="-128"/>
                <a:ea typeface="ＭＳ Ｐゴシック" pitchFamily="50" charset="-128"/>
              </a:rPr>
              <a:t>は</a:t>
            </a:r>
            <a:endParaRPr lang="zh-TW" dirty="0">
              <a:latin typeface="ＭＳ Ｐゴシック" pitchFamily="50" charset="-128"/>
              <a:ea typeface="ＭＳ Ｐゴシック" pitchFamily="50" charset="-128"/>
            </a:endParaRPr>
          </a:p>
        </p:txBody>
      </p:sp>
      <p:sp>
        <p:nvSpPr>
          <p:cNvPr id="2" name="正方形/長方形 1"/>
          <p:cNvSpPr/>
          <p:nvPr/>
        </p:nvSpPr>
        <p:spPr>
          <a:xfrm>
            <a:off x="726344" y="1762314"/>
            <a:ext cx="7787208" cy="902363"/>
          </a:xfrm>
          <a:prstGeom prst="rect">
            <a:avLst/>
          </a:prstGeom>
        </p:spPr>
        <p:txBody>
          <a:bodyPr wrap="square">
            <a:spAutoFit/>
          </a:bodyPr>
          <a:lstStyle/>
          <a:p>
            <a:pPr>
              <a:lnSpc>
                <a:spcPct val="115000"/>
              </a:lnSpc>
            </a:pPr>
            <a:r>
              <a:rPr lang="zh-TW" altLang="ja-JP" sz="2400" dirty="0" smtClean="0">
                <a:latin typeface="ＭＳ Ｐゴシック" pitchFamily="50" charset="-128"/>
                <a:ea typeface="ＭＳ Ｐゴシック" pitchFamily="50" charset="-128"/>
                <a:cs typeface="Arial"/>
                <a:sym typeface="Arial"/>
              </a:rPr>
              <a:t>製品</a:t>
            </a:r>
            <a:r>
              <a:rPr lang="zh-TW" altLang="ja-JP" sz="2400" dirty="0">
                <a:latin typeface="ＭＳ Ｐゴシック" pitchFamily="50" charset="-128"/>
                <a:ea typeface="ＭＳ Ｐゴシック" pitchFamily="50" charset="-128"/>
                <a:cs typeface="Arial"/>
                <a:sym typeface="Arial"/>
              </a:rPr>
              <a:t>・サービス以外で、消費者が認知している要素はすべて</a:t>
            </a:r>
            <a:r>
              <a:rPr lang="ja-JP" altLang="en-US" sz="2400" dirty="0">
                <a:latin typeface="ＭＳ Ｐゴシック" pitchFamily="50" charset="-128"/>
                <a:ea typeface="ＭＳ Ｐゴシック" pitchFamily="50" charset="-128"/>
                <a:cs typeface="Arial"/>
                <a:sym typeface="Arial"/>
              </a:rPr>
              <a:t>「</a:t>
            </a:r>
            <a:r>
              <a:rPr lang="zh-TW" altLang="ja-JP" sz="2400" dirty="0">
                <a:latin typeface="ＭＳ Ｐゴシック" pitchFamily="50" charset="-128"/>
                <a:ea typeface="ＭＳ Ｐゴシック" pitchFamily="50" charset="-128"/>
                <a:cs typeface="Arial"/>
                <a:sym typeface="Arial"/>
              </a:rPr>
              <a:t>状況</a:t>
            </a:r>
            <a:r>
              <a:rPr lang="ja-JP" altLang="en-US" sz="2400" dirty="0">
                <a:latin typeface="ＭＳ Ｐゴシック" pitchFamily="50" charset="-128"/>
                <a:ea typeface="ＭＳ Ｐゴシック" pitchFamily="50" charset="-128"/>
                <a:cs typeface="Arial"/>
                <a:sym typeface="Arial"/>
              </a:rPr>
              <a:t>」</a:t>
            </a:r>
            <a:r>
              <a:rPr lang="zh-TW" altLang="ja-JP" sz="2400" dirty="0">
                <a:latin typeface="ＭＳ Ｐゴシック" pitchFamily="50" charset="-128"/>
                <a:ea typeface="ＭＳ Ｐゴシック" pitchFamily="50" charset="-128"/>
                <a:cs typeface="Arial"/>
                <a:sym typeface="Arial"/>
              </a:rPr>
              <a:t>という概念に含んでいるといえる。（長沢・大津）</a:t>
            </a:r>
            <a:endParaRPr lang="zh-TW" altLang="ja-JP" dirty="0">
              <a:latin typeface="Arial"/>
              <a:ea typeface="Arial"/>
              <a:cs typeface="Arial"/>
              <a:sym typeface="Arial"/>
            </a:endParaRPr>
          </a:p>
        </p:txBody>
      </p:sp>
      <p:sp>
        <p:nvSpPr>
          <p:cNvPr id="8" name="Shape 276"/>
          <p:cNvSpPr/>
          <p:nvPr/>
        </p:nvSpPr>
        <p:spPr>
          <a:xfrm>
            <a:off x="562832" y="1417637"/>
            <a:ext cx="7940104" cy="1323306"/>
          </a:xfrm>
          <a:prstGeom prst="flowChartAlternateProcess">
            <a:avLst/>
          </a:prstGeom>
          <a:noFill/>
          <a:ln w="38100" cap="flat">
            <a:solidFill>
              <a:schemeClr val="accent5">
                <a:lumMod val="40000"/>
                <a:lumOff val="60000"/>
              </a:schemeClr>
            </a:solidFill>
            <a:prstDash val="solid"/>
            <a:round/>
            <a:headEnd type="none" w="med" len="med"/>
            <a:tailEnd type="none" w="med" len="med"/>
          </a:ln>
        </p:spPr>
        <p:txBody>
          <a:bodyPr lIns="91425" tIns="91425" rIns="91425" bIns="91425" anchor="ctr" anchorCtr="0">
            <a:noAutofit/>
          </a:bodyPr>
          <a:lstStyle/>
          <a:p>
            <a:endParaRPr/>
          </a:p>
        </p:txBody>
      </p:sp>
      <p:sp>
        <p:nvSpPr>
          <p:cNvPr id="13" name="Shape 331"/>
          <p:cNvSpPr/>
          <p:nvPr/>
        </p:nvSpPr>
        <p:spPr>
          <a:xfrm>
            <a:off x="1082072" y="3284984"/>
            <a:ext cx="6414640" cy="2904727"/>
          </a:xfrm>
          <a:prstGeom prst="rect">
            <a:avLst/>
          </a:prstGeom>
          <a:blipFill>
            <a:blip r:embed="rId2"/>
            <a:srcRect/>
            <a:stretch>
              <a:fillRect b="-33836"/>
            </a:stretch>
          </a:blipFill>
        </p:spPr>
      </p:sp>
    </p:spTree>
    <p:extLst>
      <p:ext uri="{BB962C8B-B14F-4D97-AF65-F5344CB8AC3E}">
        <p14:creationId xmlns:p14="http://schemas.microsoft.com/office/powerpoint/2010/main" val="23137888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25</a:t>
            </a:fld>
            <a:endParaRPr kumimoji="1" lang="ja-JP" altLang="en-US" sz="2000" b="1" dirty="0"/>
          </a:p>
        </p:txBody>
      </p:sp>
      <p:sp>
        <p:nvSpPr>
          <p:cNvPr id="5" name="Shape 330"/>
          <p:cNvSpPr txBox="1">
            <a:spLocks/>
          </p:cNvSpPr>
          <p:nvPr/>
        </p:nvSpPr>
        <p:spPr>
          <a:xfrm>
            <a:off x="457200" y="274636"/>
            <a:ext cx="8229600" cy="1570187"/>
          </a:xfrm>
          <a:prstGeom prst="rect">
            <a:avLst/>
          </a:prstGeom>
        </p:spPr>
        <p:txBody>
          <a:bodyPr lIns="91425" tIns="91425" rIns="91425" bIns="91425" anchor="ctr" anchorCtr="0">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ja-JP" altLang="en-US" sz="3200" dirty="0" smtClean="0">
                <a:latin typeface="+mn-ea"/>
                <a:ea typeface="+mn-ea"/>
              </a:rPr>
              <a:t>アフォーダンスを備えた「状況」と「製品」は消費者の行動と相互作用し合う。</a:t>
            </a:r>
            <a:endParaRPr lang="ja-JP" altLang="en-US" sz="3200" dirty="0">
              <a:latin typeface="+mn-ea"/>
              <a:ea typeface="+mn-ea"/>
            </a:endParaRPr>
          </a:p>
        </p:txBody>
      </p:sp>
      <p:sp>
        <p:nvSpPr>
          <p:cNvPr id="6" name="Shape 331"/>
          <p:cNvSpPr/>
          <p:nvPr/>
        </p:nvSpPr>
        <p:spPr>
          <a:xfrm>
            <a:off x="1475656" y="2213496"/>
            <a:ext cx="6630664" cy="4175596"/>
          </a:xfrm>
          <a:prstGeom prst="rect">
            <a:avLst/>
          </a:prstGeom>
          <a:blipFill>
            <a:blip r:embed="rId2"/>
            <a:stretch>
              <a:fillRect/>
            </a:stretch>
          </a:blipFill>
        </p:spPr>
      </p:sp>
      <p:sp>
        <p:nvSpPr>
          <p:cNvPr id="7" name="角丸四角形 1"/>
          <p:cNvSpPr/>
          <p:nvPr/>
        </p:nvSpPr>
        <p:spPr>
          <a:xfrm>
            <a:off x="323528" y="339649"/>
            <a:ext cx="8363272" cy="14401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8290382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26</a:t>
            </a:fld>
            <a:endParaRPr kumimoji="1" lang="ja-JP" altLang="en-US" b="1" dirty="0"/>
          </a:p>
        </p:txBody>
      </p:sp>
      <p:sp>
        <p:nvSpPr>
          <p:cNvPr id="5" name="Shape 336"/>
          <p:cNvSpPr txBox="1">
            <a:spLocks/>
          </p:cNvSpPr>
          <p:nvPr/>
        </p:nvSpPr>
        <p:spPr>
          <a:xfrm>
            <a:off x="467544" y="332656"/>
            <a:ext cx="8229600" cy="1440160"/>
          </a:xfrm>
          <a:prstGeom prst="rect">
            <a:avLst/>
          </a:prstGeom>
        </p:spPr>
        <p:txBody>
          <a:bodyPr lIns="91425" tIns="91425" rIns="91425" bIns="91425" anchor="ctr" anchorCtr="0">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zh-TW" sz="3600" dirty="0" smtClean="0">
                <a:latin typeface="ＭＳ Ｐゴシック" pitchFamily="50" charset="-128"/>
                <a:ea typeface="ＭＳ Ｐゴシック" pitchFamily="50" charset="-128"/>
              </a:rPr>
              <a:t>アフォーダンスの例</a:t>
            </a:r>
            <a:r>
              <a:rPr lang="en-US" altLang="zh-TW" sz="3600" dirty="0" smtClean="0">
                <a:latin typeface="ＭＳ Ｐゴシック" pitchFamily="50" charset="-128"/>
                <a:ea typeface="ＭＳ Ｐゴシック" pitchFamily="50" charset="-128"/>
              </a:rPr>
              <a:t/>
            </a:r>
            <a:br>
              <a:rPr lang="en-US" altLang="zh-TW" sz="3600" dirty="0" smtClean="0">
                <a:latin typeface="ＭＳ Ｐゴシック" pitchFamily="50" charset="-128"/>
                <a:ea typeface="ＭＳ Ｐゴシック" pitchFamily="50" charset="-128"/>
              </a:rPr>
            </a:br>
            <a:r>
              <a:rPr lang="en-US" altLang="zh-TW" sz="3600" dirty="0" smtClean="0">
                <a:latin typeface="ＭＳ Ｐゴシック" pitchFamily="50" charset="-128"/>
                <a:ea typeface="ＭＳ Ｐゴシック" pitchFamily="50" charset="-128"/>
              </a:rPr>
              <a:t/>
            </a:r>
            <a:br>
              <a:rPr lang="en-US" altLang="zh-TW" sz="3600" dirty="0" smtClean="0">
                <a:latin typeface="ＭＳ Ｐゴシック" pitchFamily="50" charset="-128"/>
                <a:ea typeface="ＭＳ Ｐゴシック" pitchFamily="50" charset="-128"/>
              </a:rPr>
            </a:br>
            <a:r>
              <a:rPr lang="zh-TW" altLang="ja-JP" sz="2000" dirty="0" smtClean="0">
                <a:latin typeface="ＭＳ Ｐゴシック" pitchFamily="50" charset="-128"/>
                <a:ea typeface="ＭＳ Ｐゴシック" pitchFamily="50" charset="-128"/>
              </a:rPr>
              <a:t>座るという消費者行動で考えた場合</a:t>
            </a:r>
            <a:endParaRPr lang="zh-TW" dirty="0">
              <a:latin typeface="ＭＳ Ｐゴシック" pitchFamily="50" charset="-128"/>
              <a:ea typeface="ＭＳ Ｐゴシック" pitchFamily="50" charset="-128"/>
            </a:endParaRPr>
          </a:p>
        </p:txBody>
      </p:sp>
      <p:sp>
        <p:nvSpPr>
          <p:cNvPr id="6" name="Shape 337"/>
          <p:cNvSpPr/>
          <p:nvPr/>
        </p:nvSpPr>
        <p:spPr>
          <a:xfrm>
            <a:off x="1710949" y="1971200"/>
            <a:ext cx="5977525" cy="4037550"/>
          </a:xfrm>
          <a:prstGeom prst="rect">
            <a:avLst/>
          </a:prstGeom>
          <a:blipFill>
            <a:blip r:embed="rId2"/>
            <a:stretch>
              <a:fillRect/>
            </a:stretch>
          </a:blipFill>
        </p:spPr>
      </p:sp>
      <p:sp>
        <p:nvSpPr>
          <p:cNvPr id="7" name="Shape 338"/>
          <p:cNvSpPr txBox="1"/>
          <p:nvPr/>
        </p:nvSpPr>
        <p:spPr>
          <a:xfrm>
            <a:off x="2860350" y="6172725"/>
            <a:ext cx="4896600" cy="499200"/>
          </a:xfrm>
          <a:prstGeom prst="rect">
            <a:avLst/>
          </a:prstGeom>
        </p:spPr>
        <p:txBody>
          <a:bodyPr lIns="91425" tIns="91425" rIns="91425" bIns="91425" anchor="t" anchorCtr="0">
            <a:noAutofit/>
          </a:bodyPr>
          <a:lstStyle/>
          <a:p>
            <a:pPr>
              <a:buNone/>
            </a:pPr>
            <a:r>
              <a:rPr lang="zh-TW">
                <a:latin typeface="ＭＳ Ｐゴシック" pitchFamily="50" charset="-128"/>
                <a:ea typeface="ＭＳ Ｐゴシック" pitchFamily="50" charset="-128"/>
              </a:rPr>
              <a:t>（長沢・大津 2011）より引用し、加筆。</a:t>
            </a:r>
          </a:p>
        </p:txBody>
      </p:sp>
      <p:sp>
        <p:nvSpPr>
          <p:cNvPr id="8" name="Shape 341"/>
          <p:cNvSpPr/>
          <p:nvPr/>
        </p:nvSpPr>
        <p:spPr>
          <a:xfrm>
            <a:off x="5811080" y="5265701"/>
            <a:ext cx="2854032" cy="549349"/>
          </a:xfrm>
          <a:prstGeom prst="roundRect">
            <a:avLst>
              <a:gd name="adj" fmla="val 16667"/>
            </a:avLst>
          </a:prstGeom>
          <a:solidFill>
            <a:srgbClr val="D9EAD3"/>
          </a:solidFill>
          <a:ln>
            <a:noFill/>
          </a:ln>
        </p:spPr>
        <p:txBody>
          <a:bodyPr lIns="91425" tIns="91425" rIns="91425" bIns="91425" anchor="ctr" anchorCtr="0">
            <a:noAutofit/>
          </a:bodyPr>
          <a:lstStyle/>
          <a:p>
            <a:endParaRPr/>
          </a:p>
        </p:txBody>
      </p:sp>
      <p:sp>
        <p:nvSpPr>
          <p:cNvPr id="13" name="Shape 342"/>
          <p:cNvSpPr txBox="1"/>
          <p:nvPr/>
        </p:nvSpPr>
        <p:spPr>
          <a:xfrm>
            <a:off x="5994411" y="5210113"/>
            <a:ext cx="2247704" cy="660524"/>
          </a:xfrm>
          <a:prstGeom prst="rect">
            <a:avLst/>
          </a:prstGeom>
        </p:spPr>
        <p:txBody>
          <a:bodyPr lIns="91425" tIns="91425" rIns="91425" bIns="91425" anchor="t" anchorCtr="0">
            <a:noAutofit/>
          </a:bodyPr>
          <a:lstStyle/>
          <a:p>
            <a:pPr lvl="0" rtl="0">
              <a:buNone/>
            </a:pPr>
            <a:r>
              <a:rPr lang="zh-TW" sz="1600" dirty="0">
                <a:latin typeface="ＭＳ Ｐゴシック" pitchFamily="50" charset="-128"/>
                <a:ea typeface="ＭＳ Ｐゴシック" pitchFamily="50" charset="-128"/>
              </a:rPr>
              <a:t>製品：椅子</a:t>
            </a:r>
          </a:p>
          <a:p>
            <a:pPr lvl="0" rtl="0">
              <a:buNone/>
            </a:pPr>
            <a:r>
              <a:rPr lang="zh-TW" sz="1600" dirty="0">
                <a:latin typeface="ＭＳ Ｐゴシック" pitchFamily="50" charset="-128"/>
                <a:ea typeface="ＭＳ Ｐゴシック" pitchFamily="50" charset="-128"/>
              </a:rPr>
              <a:t>アフォーダンス：座ること</a:t>
            </a:r>
          </a:p>
          <a:p>
            <a:endParaRPr lang="zh-TW" sz="1600" dirty="0">
              <a:latin typeface="ＭＳ Ｐゴシック" pitchFamily="50" charset="-128"/>
              <a:ea typeface="ＭＳ Ｐゴシック" pitchFamily="50" charset="-128"/>
            </a:endParaRPr>
          </a:p>
        </p:txBody>
      </p:sp>
    </p:spTree>
    <p:extLst>
      <p:ext uri="{BB962C8B-B14F-4D97-AF65-F5344CB8AC3E}">
        <p14:creationId xmlns:p14="http://schemas.microsoft.com/office/powerpoint/2010/main" val="38797854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27</a:t>
            </a:fld>
            <a:endParaRPr kumimoji="1" lang="ja-JP" altLang="en-US" sz="2000" b="1"/>
          </a:p>
        </p:txBody>
      </p:sp>
      <p:pic>
        <p:nvPicPr>
          <p:cNvPr id="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32889" t="21666" r="21042" b="42984"/>
          <a:stretch/>
        </p:blipFill>
        <p:spPr bwMode="auto">
          <a:xfrm>
            <a:off x="1475656" y="2564904"/>
            <a:ext cx="6372708" cy="374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角丸四角形 5"/>
          <p:cNvSpPr/>
          <p:nvPr/>
        </p:nvSpPr>
        <p:spPr>
          <a:xfrm>
            <a:off x="2646067" y="1844824"/>
            <a:ext cx="2340109" cy="640827"/>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7" name="テキスト ボックス 6"/>
          <p:cNvSpPr txBox="1"/>
          <p:nvPr/>
        </p:nvSpPr>
        <p:spPr>
          <a:xfrm>
            <a:off x="2622643" y="1867085"/>
            <a:ext cx="2980287" cy="646331"/>
          </a:xfrm>
          <a:prstGeom prst="rect">
            <a:avLst/>
          </a:prstGeom>
          <a:noFill/>
        </p:spPr>
        <p:txBody>
          <a:bodyPr wrap="square" rtlCol="0">
            <a:spAutoFit/>
          </a:bodyPr>
          <a:lstStyle/>
          <a:p>
            <a:r>
              <a:rPr lang="ja-JP" altLang="en-US" dirty="0" smtClean="0">
                <a:latin typeface="ＭＳ Ｐゴシック" pitchFamily="50" charset="-128"/>
                <a:ea typeface="ＭＳ Ｐゴシック" pitchFamily="50" charset="-128"/>
              </a:rPr>
              <a:t>状況：知り合いが受験</a:t>
            </a:r>
            <a:endParaRPr lang="en-US" altLang="ja-JP" dirty="0" smtClean="0">
              <a:latin typeface="ＭＳ Ｐゴシック" pitchFamily="50" charset="-128"/>
              <a:ea typeface="ＭＳ Ｐゴシック" pitchFamily="50" charset="-128"/>
            </a:endParaRPr>
          </a:p>
          <a:p>
            <a:r>
              <a:rPr kumimoji="1" lang="ja-JP" altLang="en-US" dirty="0" smtClean="0">
                <a:latin typeface="ＭＳ Ｐゴシック" pitchFamily="50" charset="-128"/>
                <a:ea typeface="ＭＳ Ｐゴシック" pitchFamily="50" charset="-128"/>
              </a:rPr>
              <a:t>アフォーダンス：</a:t>
            </a:r>
            <a:r>
              <a:rPr kumimoji="1" lang="ja-JP" altLang="en-US" dirty="0">
                <a:latin typeface="ＭＳ Ｐゴシック" pitchFamily="50" charset="-128"/>
                <a:ea typeface="ＭＳ Ｐゴシック" pitchFamily="50" charset="-128"/>
              </a:rPr>
              <a:t>応援</a:t>
            </a:r>
          </a:p>
        </p:txBody>
      </p:sp>
      <p:sp>
        <p:nvSpPr>
          <p:cNvPr id="8" name="角丸四角形 7"/>
          <p:cNvSpPr/>
          <p:nvPr/>
        </p:nvSpPr>
        <p:spPr>
          <a:xfrm>
            <a:off x="5652120" y="5261817"/>
            <a:ext cx="3107149" cy="1047503"/>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dirty="0" smtClean="0">
                <a:solidFill>
                  <a:schemeClr val="tx1"/>
                </a:solidFill>
                <a:latin typeface="ＭＳ Ｐゴシック" pitchFamily="50" charset="-128"/>
                <a:ea typeface="ＭＳ Ｐゴシック" pitchFamily="50" charset="-128"/>
              </a:rPr>
              <a:t>製品：キットカット</a:t>
            </a:r>
            <a:endParaRPr kumimoji="1" lang="en-US" altLang="ja-JP" dirty="0" smtClean="0">
              <a:solidFill>
                <a:schemeClr val="tx1"/>
              </a:solidFill>
              <a:latin typeface="ＭＳ Ｐゴシック" pitchFamily="50" charset="-128"/>
              <a:ea typeface="ＭＳ Ｐゴシック" pitchFamily="50" charset="-128"/>
            </a:endParaRPr>
          </a:p>
          <a:p>
            <a:pPr algn="ctr"/>
            <a:r>
              <a:rPr kumimoji="1" lang="ja-JP" altLang="en-US" dirty="0" smtClean="0">
                <a:solidFill>
                  <a:schemeClr val="tx1"/>
                </a:solidFill>
                <a:latin typeface="ＭＳ Ｐゴシック" pitchFamily="50" charset="-128"/>
                <a:ea typeface="ＭＳ Ｐゴシック" pitchFamily="50" charset="-128"/>
              </a:rPr>
              <a:t>アフォーダンス：応援</a:t>
            </a:r>
            <a:endParaRPr kumimoji="1" lang="en-US" altLang="ja-JP" dirty="0" smtClean="0">
              <a:solidFill>
                <a:schemeClr val="tx1"/>
              </a:solidFill>
              <a:latin typeface="ＭＳ Ｐゴシック" pitchFamily="50" charset="-128"/>
              <a:ea typeface="ＭＳ Ｐゴシック" pitchFamily="50" charset="-128"/>
            </a:endParaRPr>
          </a:p>
          <a:p>
            <a:pPr algn="ctr"/>
            <a:r>
              <a:rPr kumimoji="1" lang="ja-JP" altLang="en-US" dirty="0" smtClean="0">
                <a:solidFill>
                  <a:schemeClr val="tx1"/>
                </a:solidFill>
                <a:latin typeface="ＭＳ Ｐゴシック" pitchFamily="50" charset="-128"/>
                <a:ea typeface="ＭＳ Ｐゴシック" pitchFamily="50" charset="-128"/>
              </a:rPr>
              <a:t>アクション：メッセージを箱に書ける</a:t>
            </a:r>
            <a:endParaRPr kumimoji="1" lang="ja-JP" altLang="en-US" dirty="0">
              <a:solidFill>
                <a:schemeClr val="tx1"/>
              </a:solidFill>
              <a:latin typeface="ＭＳ Ｐゴシック" pitchFamily="50" charset="-128"/>
              <a:ea typeface="ＭＳ Ｐゴシック" pitchFamily="50" charset="-128"/>
            </a:endParaRPr>
          </a:p>
        </p:txBody>
      </p:sp>
      <p:sp>
        <p:nvSpPr>
          <p:cNvPr id="9" name="角丸四角形 8"/>
          <p:cNvSpPr/>
          <p:nvPr/>
        </p:nvSpPr>
        <p:spPr>
          <a:xfrm>
            <a:off x="1043608" y="5405832"/>
            <a:ext cx="2232248" cy="369332"/>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0" name="テキスト ボックス 9"/>
          <p:cNvSpPr txBox="1"/>
          <p:nvPr/>
        </p:nvSpPr>
        <p:spPr>
          <a:xfrm>
            <a:off x="978497" y="5440434"/>
            <a:ext cx="2376487" cy="369332"/>
          </a:xfrm>
          <a:prstGeom prst="rect">
            <a:avLst/>
          </a:prstGeom>
          <a:noFill/>
        </p:spPr>
        <p:txBody>
          <a:bodyPr wrap="square" rtlCol="0">
            <a:spAutoFit/>
          </a:bodyPr>
          <a:lstStyle/>
          <a:p>
            <a:r>
              <a:rPr kumimoji="1" lang="ja-JP" altLang="en-US" dirty="0" smtClean="0">
                <a:latin typeface="ＭＳ Ｐゴシック" pitchFamily="50" charset="-128"/>
                <a:ea typeface="ＭＳ Ｐゴシック" pitchFamily="50" charset="-128"/>
              </a:rPr>
              <a:t>行動：メッセージを書く</a:t>
            </a:r>
            <a:endParaRPr kumimoji="1" lang="ja-JP" altLang="en-US" dirty="0">
              <a:latin typeface="ＭＳ Ｐゴシック" pitchFamily="50" charset="-128"/>
              <a:ea typeface="ＭＳ Ｐゴシック" pitchFamily="50" charset="-128"/>
            </a:endParaRPr>
          </a:p>
        </p:txBody>
      </p:sp>
      <p:sp>
        <p:nvSpPr>
          <p:cNvPr id="11" name="角丸四角形 10"/>
          <p:cNvSpPr/>
          <p:nvPr/>
        </p:nvSpPr>
        <p:spPr>
          <a:xfrm>
            <a:off x="755576" y="332656"/>
            <a:ext cx="7560840" cy="1368152"/>
          </a:xfrm>
          <a:prstGeom prst="roundRect">
            <a:avLst/>
          </a:prstGeom>
          <a:no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dirty="0" smtClean="0">
                <a:solidFill>
                  <a:schemeClr val="tx1"/>
                </a:solidFill>
                <a:latin typeface="ＭＳ Ｐゴシック" pitchFamily="50" charset="-128"/>
                <a:ea typeface="ＭＳ Ｐゴシック" pitchFamily="50" charset="-128"/>
              </a:rPr>
              <a:t>アクションによって、消費者に認知してもらう段階においてもアフォーダンスを訴えかけ、消費者の中で差異化を計ることができるのではないか。</a:t>
            </a:r>
            <a:endParaRPr kumimoji="1" lang="ja-JP" altLang="en-US" sz="2400" dirty="0">
              <a:solidFill>
                <a:schemeClr val="tx1"/>
              </a:solidFill>
              <a:latin typeface="ＭＳ Ｐゴシック" pitchFamily="50" charset="-128"/>
              <a:ea typeface="ＭＳ Ｐゴシック" pitchFamily="50" charset="-128"/>
            </a:endParaRPr>
          </a:p>
        </p:txBody>
      </p:sp>
      <p:cxnSp>
        <p:nvCxnSpPr>
          <p:cNvPr id="12" name="直線矢印コネクタ 11"/>
          <p:cNvCxnSpPr/>
          <p:nvPr/>
        </p:nvCxnSpPr>
        <p:spPr>
          <a:xfrm flipH="1" flipV="1">
            <a:off x="4161976" y="3501008"/>
            <a:ext cx="784736" cy="72008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直線矢印コネクタ 12"/>
          <p:cNvCxnSpPr/>
          <p:nvPr/>
        </p:nvCxnSpPr>
        <p:spPr>
          <a:xfrm flipH="1">
            <a:off x="2771800" y="4869160"/>
            <a:ext cx="1890210" cy="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テキスト ボックス 13"/>
          <p:cNvSpPr txBox="1"/>
          <p:nvPr/>
        </p:nvSpPr>
        <p:spPr>
          <a:xfrm>
            <a:off x="4788024" y="4883943"/>
            <a:ext cx="1296144" cy="307777"/>
          </a:xfrm>
          <a:prstGeom prst="rect">
            <a:avLst/>
          </a:prstGeom>
          <a:noFill/>
        </p:spPr>
        <p:txBody>
          <a:bodyPr wrap="square" rtlCol="0">
            <a:spAutoFit/>
          </a:bodyPr>
          <a:lstStyle/>
          <a:p>
            <a:r>
              <a:rPr kumimoji="1" lang="ja-JP" altLang="en-US" sz="1400" b="1" dirty="0" smtClean="0">
                <a:solidFill>
                  <a:srgbClr val="FF0000"/>
                </a:solidFill>
              </a:rPr>
              <a:t>＋アクション</a:t>
            </a:r>
            <a:endParaRPr kumimoji="1" lang="ja-JP" altLang="en-US" sz="1400" b="1" dirty="0">
              <a:solidFill>
                <a:srgbClr val="FF0000"/>
              </a:solidFill>
            </a:endParaRPr>
          </a:p>
        </p:txBody>
      </p:sp>
    </p:spTree>
    <p:extLst>
      <p:ext uri="{BB962C8B-B14F-4D97-AF65-F5344CB8AC3E}">
        <p14:creationId xmlns:p14="http://schemas.microsoft.com/office/powerpoint/2010/main" val="11893931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28</a:t>
            </a:fld>
            <a:endParaRPr kumimoji="1" lang="ja-JP" altLang="en-US" sz="2000" b="1" dirty="0"/>
          </a:p>
        </p:txBody>
      </p:sp>
      <p:sp>
        <p:nvSpPr>
          <p:cNvPr id="15" name="Shape 347"/>
          <p:cNvSpPr txBox="1">
            <a:spLocks/>
          </p:cNvSpPr>
          <p:nvPr/>
        </p:nvSpPr>
        <p:spPr>
          <a:xfrm>
            <a:off x="457200" y="274637"/>
            <a:ext cx="8229600" cy="1143000"/>
          </a:xfrm>
          <a:prstGeom prst="rect">
            <a:avLst/>
          </a:prstGeom>
        </p:spPr>
        <p:txBody>
          <a:bodyPr lIns="91425" tIns="91425" rIns="91425" bIns="91425" anchor="ctr" anchorCtr="0">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zh-TW" dirty="0">
                <a:latin typeface="ＭＳ Ｐゴシック" panose="020B0600070205080204" pitchFamily="50" charset="-128"/>
                <a:ea typeface="ＭＳ Ｐゴシック" panose="020B0600070205080204" pitchFamily="50" charset="-128"/>
              </a:rPr>
              <a:t>仮説１</a:t>
            </a:r>
            <a:endParaRPr lang="zh-TW" dirty="0"/>
          </a:p>
        </p:txBody>
      </p:sp>
      <p:sp>
        <p:nvSpPr>
          <p:cNvPr id="16" name="Shape 348"/>
          <p:cNvSpPr txBox="1">
            <a:spLocks/>
          </p:cNvSpPr>
          <p:nvPr/>
        </p:nvSpPr>
        <p:spPr>
          <a:xfrm>
            <a:off x="457200" y="1600200"/>
            <a:ext cx="8229600" cy="4526100"/>
          </a:xfrm>
          <a:prstGeom prst="rect">
            <a:avLst/>
          </a:prstGeom>
        </p:spPr>
        <p:txBody>
          <a:bodyPr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lnSpc>
                <a:spcPct val="115000"/>
              </a:lnSpc>
              <a:spcBef>
                <a:spcPts val="0"/>
              </a:spcBef>
              <a:buFont typeface="Arial" pitchFamily="34" charset="0"/>
              <a:buNone/>
            </a:pPr>
            <a:r>
              <a:rPr lang="zh-TW" sz="3000" dirty="0">
                <a:latin typeface="ＭＳ Ｐゴシック" pitchFamily="50" charset="-128"/>
                <a:ea typeface="ＭＳ Ｐゴシック" pitchFamily="50" charset="-128"/>
                <a:cs typeface="Arial"/>
                <a:sym typeface="Arial"/>
              </a:rPr>
              <a:t>消費者アクションを含む提案は、消費者アクションを含まない提案よりも状況（シーン）との結びつきが強まる</a:t>
            </a:r>
            <a:endParaRPr lang="zh-TW" sz="3000" dirty="0">
              <a:latin typeface="Arial"/>
              <a:ea typeface="Arial"/>
              <a:cs typeface="Arial"/>
              <a:sym typeface="Arial"/>
            </a:endParaRPr>
          </a:p>
        </p:txBody>
      </p:sp>
      <p:sp>
        <p:nvSpPr>
          <p:cNvPr id="5" name="Shape 282"/>
          <p:cNvSpPr/>
          <p:nvPr/>
        </p:nvSpPr>
        <p:spPr>
          <a:xfrm>
            <a:off x="427350" y="1600200"/>
            <a:ext cx="8291264" cy="1815882"/>
          </a:xfrm>
          <a:prstGeom prst="flowChartAlternateProcess">
            <a:avLst/>
          </a:prstGeom>
          <a:noFill/>
          <a:ln w="38100" cap="flat">
            <a:solidFill>
              <a:srgbClr val="A4C2F4"/>
            </a:solidFill>
            <a:prstDash val="solid"/>
            <a:round/>
            <a:headEnd type="none" w="med" len="med"/>
            <a:tailEnd type="none" w="med" len="med"/>
          </a:ln>
        </p:spPr>
        <p:txBody>
          <a:bodyPr lIns="91425" tIns="91425" rIns="91425" bIns="91425" anchor="ctr" anchorCtr="0">
            <a:noAutofit/>
          </a:bodyPr>
          <a:lstStyle/>
          <a:p>
            <a:pPr>
              <a:buNone/>
            </a:pPr>
            <a:endParaRPr lang="zh-TW" sz="2400" dirty="0"/>
          </a:p>
        </p:txBody>
      </p:sp>
    </p:spTree>
    <p:extLst>
      <p:ext uri="{BB962C8B-B14F-4D97-AF65-F5344CB8AC3E}">
        <p14:creationId xmlns:p14="http://schemas.microsoft.com/office/powerpoint/2010/main" val="6780961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D093EC3-A252-4572-9902-462148D0A2F5}" type="slidenum">
              <a:rPr kumimoji="1" lang="ja-JP" altLang="en-US" sz="2000" b="1" smtClean="0"/>
              <a:t>29</a:t>
            </a:fld>
            <a:endParaRPr kumimoji="1" lang="ja-JP" altLang="en-US" sz="2000" b="1" dirty="0"/>
          </a:p>
        </p:txBody>
      </p:sp>
      <p:sp>
        <p:nvSpPr>
          <p:cNvPr id="4" name="Shape 35"/>
          <p:cNvSpPr txBox="1">
            <a:spLocks/>
          </p:cNvSpPr>
          <p:nvPr/>
        </p:nvSpPr>
        <p:spPr>
          <a:xfrm>
            <a:off x="1965" y="1"/>
            <a:ext cx="9142035" cy="908720"/>
          </a:xfrm>
          <a:prstGeom prst="rect">
            <a:avLst/>
          </a:prstGeom>
        </p:spPr>
        <p:txBody>
          <a:bodyPr lIns="91425" tIns="91425" rIns="91425" bIns="91425" anchor="b" anchorCtr="0">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ja-JP" altLang="en-US" b="1" dirty="0" smtClean="0">
                <a:solidFill>
                  <a:schemeClr val="tx1">
                    <a:lumMod val="65000"/>
                    <a:lumOff val="35000"/>
                  </a:schemeClr>
                </a:solidFill>
              </a:rPr>
              <a:t>仮説２の導出</a:t>
            </a:r>
            <a:endParaRPr lang="ja" altLang="en-US" b="1" dirty="0">
              <a:solidFill>
                <a:schemeClr val="tx1">
                  <a:lumMod val="65000"/>
                  <a:lumOff val="35000"/>
                </a:schemeClr>
              </a:solidFill>
            </a:endParaRPr>
          </a:p>
        </p:txBody>
      </p:sp>
      <p:cxnSp>
        <p:nvCxnSpPr>
          <p:cNvPr id="5" name="直線コネクタ 7"/>
          <p:cNvCxnSpPr/>
          <p:nvPr/>
        </p:nvCxnSpPr>
        <p:spPr>
          <a:xfrm>
            <a:off x="0" y="908720"/>
            <a:ext cx="9144000" cy="0"/>
          </a:xfrm>
          <a:prstGeom prst="line">
            <a:avLst/>
          </a:prstGeom>
          <a:ln w="38100">
            <a:solidFill>
              <a:srgbClr val="FDA1AA"/>
            </a:solidFill>
            <a:prstDash val="dash"/>
          </a:ln>
        </p:spPr>
        <p:style>
          <a:lnRef idx="1">
            <a:schemeClr val="accent2"/>
          </a:lnRef>
          <a:fillRef idx="0">
            <a:schemeClr val="accent2"/>
          </a:fillRef>
          <a:effectRef idx="0">
            <a:schemeClr val="accent2"/>
          </a:effectRef>
          <a:fontRef idx="minor">
            <a:schemeClr val="tx1"/>
          </a:fontRef>
        </p:style>
      </p:cxnSp>
      <p:sp>
        <p:nvSpPr>
          <p:cNvPr id="8" name="テキスト ボックス 5"/>
          <p:cNvSpPr txBox="1"/>
          <p:nvPr/>
        </p:nvSpPr>
        <p:spPr>
          <a:xfrm>
            <a:off x="539552" y="1412311"/>
            <a:ext cx="8064896" cy="1815882"/>
          </a:xfrm>
          <a:prstGeom prst="rect">
            <a:avLst/>
          </a:prstGeom>
          <a:noFill/>
        </p:spPr>
        <p:txBody>
          <a:bodyPr wrap="square" rtlCol="0">
            <a:spAutoFit/>
          </a:bodyPr>
          <a:lstStyle/>
          <a:p>
            <a:r>
              <a:rPr kumimoji="1" lang="ja-JP" altLang="en-US" sz="2800" dirty="0" smtClean="0"/>
              <a:t>食べ方の選択肢が増えることにより、考える時間が長くなり、具体的な行動（体験）の部分までより考えることにより、シーンとの</a:t>
            </a:r>
            <a:r>
              <a:rPr lang="ja-JP" altLang="en-US" sz="2800" dirty="0"/>
              <a:t>結びつきが強く</a:t>
            </a:r>
            <a:r>
              <a:rPr lang="ja-JP" altLang="en-US" sz="2800" dirty="0" smtClean="0"/>
              <a:t>なる</a:t>
            </a:r>
            <a:r>
              <a:rPr kumimoji="1" lang="ja-JP" altLang="en-US" sz="2800" dirty="0" smtClean="0"/>
              <a:t>、経験価値につながるのでは？</a:t>
            </a:r>
            <a:endParaRPr kumimoji="1" lang="ja-JP" altLang="en-US" sz="2800" dirty="0"/>
          </a:p>
        </p:txBody>
      </p:sp>
      <p:sp>
        <p:nvSpPr>
          <p:cNvPr id="9" name="Shape 282"/>
          <p:cNvSpPr/>
          <p:nvPr/>
        </p:nvSpPr>
        <p:spPr>
          <a:xfrm>
            <a:off x="427350" y="1340767"/>
            <a:ext cx="8291264" cy="1887425"/>
          </a:xfrm>
          <a:prstGeom prst="flowChartAlternateProcess">
            <a:avLst/>
          </a:prstGeom>
          <a:noFill/>
          <a:ln w="38100" cap="flat">
            <a:solidFill>
              <a:srgbClr val="A4C2F4"/>
            </a:solidFill>
            <a:prstDash val="solid"/>
            <a:round/>
            <a:headEnd type="none" w="med" len="med"/>
            <a:tailEnd type="none" w="med" len="med"/>
          </a:ln>
        </p:spPr>
        <p:txBody>
          <a:bodyPr lIns="91425" tIns="91425" rIns="91425" bIns="91425" anchor="ctr" anchorCtr="0">
            <a:noAutofit/>
          </a:bodyPr>
          <a:lstStyle/>
          <a:p>
            <a:pPr>
              <a:buNone/>
            </a:pPr>
            <a:endParaRPr lang="zh-TW" sz="2400" dirty="0"/>
          </a:p>
        </p:txBody>
      </p:sp>
    </p:spTree>
    <p:extLst>
      <p:ext uri="{BB962C8B-B14F-4D97-AF65-F5344CB8AC3E}">
        <p14:creationId xmlns:p14="http://schemas.microsoft.com/office/powerpoint/2010/main" val="15893588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D093EC3-A252-4572-9902-462148D0A2F5}" type="slidenum">
              <a:rPr kumimoji="1" lang="ja-JP" altLang="en-US" sz="2000" b="1" smtClean="0"/>
              <a:t>3</a:t>
            </a:fld>
            <a:endParaRPr kumimoji="1" lang="ja-JP" altLang="en-US"/>
          </a:p>
        </p:txBody>
      </p:sp>
      <p:sp>
        <p:nvSpPr>
          <p:cNvPr id="4" name="Shape 112"/>
          <p:cNvSpPr/>
          <p:nvPr/>
        </p:nvSpPr>
        <p:spPr>
          <a:xfrm>
            <a:off x="152492" y="2132856"/>
            <a:ext cx="4824536" cy="1840886"/>
          </a:xfrm>
          <a:prstGeom prst="wedgeEllipseCallout">
            <a:avLst>
              <a:gd name="adj1" fmla="val -16753"/>
              <a:gd name="adj2" fmla="val 75151"/>
            </a:avLst>
          </a:prstGeom>
          <a:noFill/>
          <a:ln w="25400" cap="flat">
            <a:solidFill>
              <a:schemeClr val="accent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SzPct val="25000"/>
              <a:buNone/>
            </a:pPr>
            <a:r>
              <a:rPr lang="ja-JP" altLang="en-US" sz="2400" b="0" i="0" u="none" strike="noStrike" cap="none" baseline="0" dirty="0" smtClean="0">
                <a:latin typeface="ＭＳ Ｐゴシック" pitchFamily="50" charset="-128"/>
                <a:ea typeface="ＭＳ Ｐゴシック" pitchFamily="50" charset="-128"/>
                <a:cs typeface="Calibri"/>
                <a:sym typeface="Calibri"/>
              </a:rPr>
              <a:t>ポッキーを</a:t>
            </a:r>
            <a:r>
              <a:rPr lang="ja-JP" altLang="en-US" sz="2400" b="1" i="0" u="none" strike="noStrike" cap="none" baseline="0" dirty="0" smtClean="0">
                <a:latin typeface="ＭＳ Ｐゴシック" pitchFamily="50" charset="-128"/>
                <a:ea typeface="ＭＳ Ｐゴシック" pitchFamily="50" charset="-128"/>
                <a:cs typeface="Calibri"/>
                <a:sym typeface="Calibri"/>
              </a:rPr>
              <a:t>デコレーション</a:t>
            </a:r>
            <a:r>
              <a:rPr lang="ja-JP" altLang="en-US" sz="2400" b="0" i="0" u="none" strike="noStrike" cap="none" baseline="0" dirty="0" smtClean="0">
                <a:latin typeface="ＭＳ Ｐゴシック" pitchFamily="50" charset="-128"/>
                <a:ea typeface="ＭＳ Ｐゴシック" pitchFamily="50" charset="-128"/>
                <a:cs typeface="Calibri"/>
                <a:sym typeface="Calibri"/>
              </a:rPr>
              <a:t>して食べるプロモーションってどうなんだろう？</a:t>
            </a:r>
            <a:endParaRPr lang="zh-TW" sz="2400" b="0" i="0" u="none" strike="noStrike" cap="none" baseline="0" dirty="0">
              <a:latin typeface="ＭＳ Ｐゴシック" pitchFamily="50" charset="-128"/>
              <a:ea typeface="ＭＳ Ｐゴシック" pitchFamily="50" charset="-128"/>
              <a:cs typeface="Calibri"/>
              <a:sym typeface="Calibri"/>
            </a:endParaRPr>
          </a:p>
        </p:txBody>
      </p:sp>
      <p:sp>
        <p:nvSpPr>
          <p:cNvPr id="5" name="テキスト ボックス 1"/>
          <p:cNvSpPr txBox="1"/>
          <p:nvPr/>
        </p:nvSpPr>
        <p:spPr>
          <a:xfrm>
            <a:off x="-13693" y="0"/>
            <a:ext cx="9157693" cy="769441"/>
          </a:xfrm>
          <a:prstGeom prst="rect">
            <a:avLst/>
          </a:prstGeom>
          <a:noFill/>
        </p:spPr>
        <p:txBody>
          <a:bodyPr wrap="square" rtlCol="0">
            <a:spAutoFit/>
          </a:bodyPr>
          <a:lstStyle/>
          <a:p>
            <a:r>
              <a:rPr kumimoji="1" lang="ja-JP" altLang="en-US" sz="4400" b="1" dirty="0" smtClean="0">
                <a:solidFill>
                  <a:schemeClr val="tx1">
                    <a:lumMod val="50000"/>
                    <a:lumOff val="50000"/>
                  </a:schemeClr>
                </a:solidFill>
                <a:latin typeface="ＭＳ Ｐゴシック" pitchFamily="50" charset="-128"/>
                <a:ea typeface="ＭＳ Ｐゴシック" pitchFamily="50" charset="-128"/>
              </a:rPr>
              <a:t>はじめに</a:t>
            </a:r>
            <a:endParaRPr kumimoji="1" lang="ja-JP" altLang="en-US" sz="4400" b="1" dirty="0">
              <a:solidFill>
                <a:schemeClr val="tx1">
                  <a:lumMod val="50000"/>
                  <a:lumOff val="50000"/>
                </a:schemeClr>
              </a:solidFill>
              <a:latin typeface="ＭＳ Ｐゴシック" pitchFamily="50" charset="-128"/>
              <a:ea typeface="ＭＳ Ｐゴシック" pitchFamily="50" charset="-128"/>
            </a:endParaRPr>
          </a:p>
        </p:txBody>
      </p:sp>
      <p:sp>
        <p:nvSpPr>
          <p:cNvPr id="6" name="Shape 105"/>
          <p:cNvSpPr txBox="1">
            <a:spLocks/>
          </p:cNvSpPr>
          <p:nvPr/>
        </p:nvSpPr>
        <p:spPr>
          <a:xfrm>
            <a:off x="152492" y="769441"/>
            <a:ext cx="8568951" cy="1152128"/>
          </a:xfrm>
          <a:prstGeom prst="rect">
            <a:avLst/>
          </a:prstGeom>
          <a:noFill/>
          <a:ln>
            <a:noFill/>
          </a:ln>
        </p:spPr>
        <p:txBody>
          <a:bodyPr lIns="91425" tIns="45700" rIns="91425" bIns="45700" anchor="t" anchorCtr="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spcBef>
                <a:spcPts val="0"/>
              </a:spcBef>
              <a:buClr>
                <a:schemeClr val="dk1"/>
              </a:buClr>
              <a:buSzPct val="25000"/>
              <a:buFont typeface="Calibri"/>
              <a:buNone/>
            </a:pPr>
            <a:r>
              <a:rPr lang="zh-TW" dirty="0" smtClean="0">
                <a:solidFill>
                  <a:schemeClr val="dk1"/>
                </a:solidFill>
                <a:latin typeface="ＭＳ Ｐゴシック" pitchFamily="50" charset="-128"/>
                <a:ea typeface="ＭＳ Ｐゴシック" pitchFamily="50" charset="-128"/>
                <a:cs typeface="Calibri"/>
                <a:sym typeface="Calibri"/>
              </a:rPr>
              <a:t>食べる前に</a:t>
            </a:r>
            <a:r>
              <a:rPr lang="zh-TW" dirty="0" smtClean="0">
                <a:solidFill>
                  <a:srgbClr val="FF0000"/>
                </a:solidFill>
                <a:latin typeface="ＭＳ Ｐゴシック" pitchFamily="50" charset="-128"/>
                <a:ea typeface="ＭＳ Ｐゴシック" pitchFamily="50" charset="-128"/>
                <a:cs typeface="Calibri"/>
                <a:sym typeface="Calibri"/>
              </a:rPr>
              <a:t>消費者にひと手間加えさせる</a:t>
            </a:r>
            <a:r>
              <a:rPr lang="ja-JP" altLang="en-US" dirty="0">
                <a:solidFill>
                  <a:srgbClr val="FF0000"/>
                </a:solidFill>
                <a:latin typeface="ＭＳ Ｐゴシック" pitchFamily="50" charset="-128"/>
                <a:ea typeface="ＭＳ Ｐゴシック" pitchFamily="50" charset="-128"/>
                <a:cs typeface="Calibri"/>
                <a:sym typeface="Calibri"/>
              </a:rPr>
              <a:t>提案</a:t>
            </a:r>
            <a:r>
              <a:rPr lang="ja-JP" altLang="en-US" dirty="0" smtClean="0">
                <a:latin typeface="ＭＳ Ｐゴシック" pitchFamily="50" charset="-128"/>
                <a:ea typeface="ＭＳ Ｐゴシック" pitchFamily="50" charset="-128"/>
                <a:cs typeface="Calibri"/>
                <a:sym typeface="Calibri"/>
              </a:rPr>
              <a:t>に注目</a:t>
            </a:r>
            <a:endParaRPr lang="zh-TW" dirty="0">
              <a:latin typeface="ＭＳ Ｐゴシック" pitchFamily="50" charset="-128"/>
              <a:ea typeface="ＭＳ Ｐゴシック" pitchFamily="50" charset="-128"/>
              <a:cs typeface="Calibri"/>
              <a:sym typeface="Calibri"/>
            </a:endParaRPr>
          </a:p>
        </p:txBody>
      </p:sp>
      <p:cxnSp>
        <p:nvCxnSpPr>
          <p:cNvPr id="7" name="Shape 99"/>
          <p:cNvCxnSpPr/>
          <p:nvPr/>
        </p:nvCxnSpPr>
        <p:spPr>
          <a:xfrm>
            <a:off x="-25772" y="836712"/>
            <a:ext cx="9108504" cy="4199"/>
          </a:xfrm>
          <a:prstGeom prst="straightConnector1">
            <a:avLst/>
          </a:prstGeom>
          <a:noFill/>
          <a:ln w="38100" cap="flat">
            <a:solidFill>
              <a:srgbClr val="FDA1AA"/>
            </a:solidFill>
            <a:prstDash val="dash"/>
            <a:round/>
            <a:headEnd type="none" w="med" len="med"/>
            <a:tailEnd type="none" w="med" len="med"/>
          </a:ln>
        </p:spPr>
      </p:cxn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0877" y="2420888"/>
            <a:ext cx="3243263" cy="352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0224" y="4005064"/>
            <a:ext cx="2230653" cy="2556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4365104"/>
            <a:ext cx="1292225"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26885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D093EC3-A252-4572-9902-462148D0A2F5}" type="slidenum">
              <a:rPr kumimoji="1" lang="ja-JP" altLang="en-US" sz="2000" b="1" smtClean="0"/>
              <a:t>30</a:t>
            </a:fld>
            <a:endParaRPr kumimoji="1" lang="ja-JP" altLang="en-US" sz="2000" b="1"/>
          </a:p>
        </p:txBody>
      </p:sp>
      <p:sp>
        <p:nvSpPr>
          <p:cNvPr id="3" name="Shape 353"/>
          <p:cNvSpPr txBox="1">
            <a:spLocks/>
          </p:cNvSpPr>
          <p:nvPr/>
        </p:nvSpPr>
        <p:spPr>
          <a:xfrm>
            <a:off x="457200" y="274637"/>
            <a:ext cx="8229600" cy="1143000"/>
          </a:xfrm>
          <a:prstGeom prst="rect">
            <a:avLst/>
          </a:prstGeom>
        </p:spPr>
        <p:txBody>
          <a:bodyPr lIns="91425" tIns="91425" rIns="91425" bIns="91425" anchor="ctr" anchorCtr="0">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zh-TW" dirty="0">
                <a:latin typeface="ＭＳ Ｐゴシック" panose="020B0600070205080204" pitchFamily="50" charset="-128"/>
                <a:ea typeface="ＭＳ Ｐゴシック" panose="020B0600070205080204" pitchFamily="50" charset="-128"/>
              </a:rPr>
              <a:t>仮説２</a:t>
            </a:r>
            <a:endParaRPr lang="zh-TW" dirty="0"/>
          </a:p>
        </p:txBody>
      </p:sp>
      <p:sp>
        <p:nvSpPr>
          <p:cNvPr id="4" name="Shape 354"/>
          <p:cNvSpPr txBox="1">
            <a:spLocks/>
          </p:cNvSpPr>
          <p:nvPr/>
        </p:nvSpPr>
        <p:spPr>
          <a:xfrm>
            <a:off x="457200" y="1484784"/>
            <a:ext cx="8229600" cy="2664296"/>
          </a:xfrm>
          <a:prstGeom prst="rect">
            <a:avLst/>
          </a:prstGeom>
        </p:spPr>
        <p:txBody>
          <a:bodyPr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lnSpc>
                <a:spcPct val="115000"/>
              </a:lnSpc>
              <a:spcBef>
                <a:spcPts val="0"/>
              </a:spcBef>
              <a:buFont typeface="Arial" pitchFamily="34" charset="0"/>
              <a:buNone/>
            </a:pPr>
            <a:r>
              <a:rPr lang="zh-TW" sz="3000" dirty="0">
                <a:latin typeface="ＭＳ Ｐゴシック" pitchFamily="50" charset="-128"/>
                <a:ea typeface="ＭＳ Ｐゴシック" pitchFamily="50" charset="-128"/>
                <a:cs typeface="Arial"/>
                <a:sym typeface="Arial"/>
              </a:rPr>
              <a:t>消費者アクション</a:t>
            </a:r>
            <a:r>
              <a:rPr lang="zh-TW" sz="3000" dirty="0" smtClean="0">
                <a:latin typeface="ＭＳ Ｐゴシック" pitchFamily="50" charset="-128"/>
                <a:ea typeface="ＭＳ Ｐゴシック" pitchFamily="50" charset="-128"/>
                <a:cs typeface="Arial"/>
                <a:sym typeface="Arial"/>
              </a:rPr>
              <a:t>の</a:t>
            </a:r>
            <a:r>
              <a:rPr lang="ja-JP" altLang="en-US" sz="3000" dirty="0" smtClean="0">
                <a:latin typeface="ＭＳ Ｐゴシック" pitchFamily="50" charset="-128"/>
                <a:ea typeface="ＭＳ Ｐゴシック" pitchFamily="50" charset="-128"/>
                <a:cs typeface="Arial"/>
                <a:sym typeface="Arial"/>
              </a:rPr>
              <a:t>中で複数やり方がある</a:t>
            </a:r>
            <a:r>
              <a:rPr lang="zh-TW" sz="3000" dirty="0" smtClean="0">
                <a:latin typeface="ＭＳ Ｐゴシック" pitchFamily="50" charset="-128"/>
                <a:ea typeface="ＭＳ Ｐゴシック" pitchFamily="50" charset="-128"/>
                <a:cs typeface="Arial"/>
                <a:sym typeface="Arial"/>
              </a:rPr>
              <a:t>提案の</a:t>
            </a:r>
            <a:r>
              <a:rPr lang="zh-TW" sz="3000" dirty="0">
                <a:latin typeface="ＭＳ Ｐゴシック" pitchFamily="50" charset="-128"/>
                <a:ea typeface="ＭＳ Ｐゴシック" pitchFamily="50" charset="-128"/>
                <a:cs typeface="Arial"/>
                <a:sym typeface="Arial"/>
              </a:rPr>
              <a:t>方が</a:t>
            </a:r>
            <a:r>
              <a:rPr lang="zh-TW" sz="3000" dirty="0" smtClean="0">
                <a:latin typeface="ＭＳ Ｐゴシック" pitchFamily="50" charset="-128"/>
                <a:ea typeface="ＭＳ Ｐゴシック" pitchFamily="50" charset="-128"/>
                <a:cs typeface="Arial"/>
                <a:sym typeface="Arial"/>
              </a:rPr>
              <a:t>、</a:t>
            </a:r>
            <a:r>
              <a:rPr lang="ja-JP" altLang="en-US" sz="3000" dirty="0" smtClean="0">
                <a:latin typeface="ＭＳ Ｐゴシック" pitchFamily="50" charset="-128"/>
                <a:ea typeface="ＭＳ Ｐゴシック" pitchFamily="50" charset="-128"/>
                <a:cs typeface="Arial"/>
                <a:sym typeface="Arial"/>
              </a:rPr>
              <a:t>一つのやり方のみの</a:t>
            </a:r>
            <a:r>
              <a:rPr lang="zh-TW" sz="3000" dirty="0" smtClean="0">
                <a:latin typeface="ＭＳ Ｐゴシック" pitchFamily="50" charset="-128"/>
                <a:ea typeface="ＭＳ Ｐゴシック" pitchFamily="50" charset="-128"/>
                <a:cs typeface="Arial"/>
                <a:sym typeface="Arial"/>
              </a:rPr>
              <a:t>提案</a:t>
            </a:r>
            <a:r>
              <a:rPr lang="zh-TW" sz="3000" dirty="0">
                <a:latin typeface="ＭＳ Ｐゴシック" pitchFamily="50" charset="-128"/>
                <a:ea typeface="ＭＳ Ｐゴシック" pitchFamily="50" charset="-128"/>
                <a:cs typeface="Arial"/>
                <a:sym typeface="Arial"/>
              </a:rPr>
              <a:t>に比べて</a:t>
            </a:r>
            <a:r>
              <a:rPr lang="ja-JP" altLang="en-US" sz="3000" dirty="0" err="1">
                <a:latin typeface="ＭＳ Ｐゴシック" pitchFamily="50" charset="-128"/>
                <a:ea typeface="ＭＳ Ｐゴシック" pitchFamily="50" charset="-128"/>
                <a:cs typeface="Arial"/>
                <a:sym typeface="Arial"/>
              </a:rPr>
              <a:t>、</a:t>
            </a:r>
            <a:r>
              <a:rPr lang="zh-TW" sz="3000" dirty="0">
                <a:latin typeface="ＭＳ Ｐゴシック" pitchFamily="50" charset="-128"/>
                <a:ea typeface="ＭＳ Ｐゴシック" pitchFamily="50" charset="-128"/>
                <a:cs typeface="Arial"/>
                <a:sym typeface="Arial"/>
              </a:rPr>
              <a:t>状況（シーン）との結びつきが強まる。</a:t>
            </a:r>
            <a:endParaRPr lang="zh-TW" sz="3000" dirty="0">
              <a:latin typeface="Arial"/>
              <a:ea typeface="Arial"/>
              <a:cs typeface="Arial"/>
              <a:sym typeface="Arial"/>
            </a:endParaRPr>
          </a:p>
          <a:p>
            <a:endParaRPr lang="zh-TW" sz="3000" dirty="0">
              <a:latin typeface="Arial"/>
              <a:ea typeface="Arial"/>
              <a:cs typeface="Arial"/>
              <a:sym typeface="Arial"/>
            </a:endParaRPr>
          </a:p>
          <a:p>
            <a:endParaRPr lang="zh-TW" sz="3000" dirty="0">
              <a:latin typeface="Arial"/>
              <a:ea typeface="Arial"/>
              <a:cs typeface="Arial"/>
              <a:sym typeface="Arial"/>
            </a:endParaRPr>
          </a:p>
        </p:txBody>
      </p:sp>
      <p:sp>
        <p:nvSpPr>
          <p:cNvPr id="6" name="Shape 282"/>
          <p:cNvSpPr/>
          <p:nvPr/>
        </p:nvSpPr>
        <p:spPr>
          <a:xfrm>
            <a:off x="411308" y="1433571"/>
            <a:ext cx="8291264" cy="1815882"/>
          </a:xfrm>
          <a:prstGeom prst="flowChartAlternateProcess">
            <a:avLst/>
          </a:prstGeom>
          <a:noFill/>
          <a:ln w="38100" cap="flat">
            <a:solidFill>
              <a:srgbClr val="A4C2F4"/>
            </a:solidFill>
            <a:prstDash val="solid"/>
            <a:round/>
            <a:headEnd type="none" w="med" len="med"/>
            <a:tailEnd type="none" w="med" len="med"/>
          </a:ln>
        </p:spPr>
        <p:txBody>
          <a:bodyPr lIns="91425" tIns="91425" rIns="91425" bIns="91425" anchor="ctr" anchorCtr="0">
            <a:noAutofit/>
          </a:bodyPr>
          <a:lstStyle/>
          <a:p>
            <a:pPr>
              <a:buNone/>
            </a:pPr>
            <a:endParaRPr lang="zh-TW" sz="2400" dirty="0"/>
          </a:p>
        </p:txBody>
      </p:sp>
      <p:sp>
        <p:nvSpPr>
          <p:cNvPr id="7" name="Shape 157"/>
          <p:cNvSpPr/>
          <p:nvPr/>
        </p:nvSpPr>
        <p:spPr>
          <a:xfrm>
            <a:off x="107504" y="5210220"/>
            <a:ext cx="3998904" cy="1459140"/>
          </a:xfrm>
          <a:prstGeom prst="rect">
            <a:avLst/>
          </a:prstGeom>
          <a:blipFill>
            <a:blip r:embed="rId2"/>
            <a:srcRect/>
            <a:stretch>
              <a:fillRect l="-8552" t="-12603" r="-4856" b="-41520"/>
            </a:stretch>
          </a:blipFill>
          <a:ln>
            <a:noFill/>
          </a:ln>
        </p:spPr>
      </p:sp>
      <p:sp>
        <p:nvSpPr>
          <p:cNvPr id="8" name="Shape 159"/>
          <p:cNvSpPr/>
          <p:nvPr/>
        </p:nvSpPr>
        <p:spPr>
          <a:xfrm>
            <a:off x="107504" y="3632843"/>
            <a:ext cx="3998904" cy="1577377"/>
          </a:xfrm>
          <a:prstGeom prst="rect">
            <a:avLst/>
          </a:prstGeom>
          <a:blipFill>
            <a:blip r:embed="rId3"/>
            <a:srcRect/>
            <a:stretch>
              <a:fillRect l="-6756" t="-11736" r="-6812" b="-39620"/>
            </a:stretch>
          </a:blipFill>
          <a:ln>
            <a:noFill/>
          </a:ln>
        </p:spPr>
      </p:sp>
      <p:sp>
        <p:nvSpPr>
          <p:cNvPr id="9" name="Shape 159"/>
          <p:cNvSpPr/>
          <p:nvPr/>
        </p:nvSpPr>
        <p:spPr>
          <a:xfrm>
            <a:off x="4716016" y="4581130"/>
            <a:ext cx="4320480" cy="1429754"/>
          </a:xfrm>
          <a:prstGeom prst="rect">
            <a:avLst/>
          </a:prstGeom>
          <a:blipFill>
            <a:blip r:embed="rId3"/>
            <a:srcRect/>
            <a:stretch>
              <a:fillRect l="-6756" t="-11736" r="-6812" b="-39620"/>
            </a:stretch>
          </a:blipFill>
          <a:ln>
            <a:noFill/>
          </a:ln>
        </p:spPr>
      </p:sp>
      <p:sp>
        <p:nvSpPr>
          <p:cNvPr id="5" name="テキスト ボックス 4"/>
          <p:cNvSpPr txBox="1"/>
          <p:nvPr/>
        </p:nvSpPr>
        <p:spPr>
          <a:xfrm>
            <a:off x="4127121" y="4972841"/>
            <a:ext cx="645104" cy="646331"/>
          </a:xfrm>
          <a:prstGeom prst="rect">
            <a:avLst/>
          </a:prstGeom>
          <a:noFill/>
        </p:spPr>
        <p:txBody>
          <a:bodyPr wrap="square" rtlCol="0">
            <a:spAutoFit/>
          </a:bodyPr>
          <a:lstStyle/>
          <a:p>
            <a:r>
              <a:rPr kumimoji="1" lang="ja-JP" altLang="en-US" sz="3600" b="1" dirty="0" smtClean="0"/>
              <a:t>＞</a:t>
            </a:r>
            <a:endParaRPr kumimoji="1" lang="ja-JP" altLang="en-US" sz="3600" b="1" dirty="0"/>
          </a:p>
        </p:txBody>
      </p:sp>
      <p:sp>
        <p:nvSpPr>
          <p:cNvPr id="10" name="テキスト ボックス 9"/>
          <p:cNvSpPr txBox="1"/>
          <p:nvPr/>
        </p:nvSpPr>
        <p:spPr>
          <a:xfrm>
            <a:off x="3203340" y="3263510"/>
            <a:ext cx="3240360" cy="369332"/>
          </a:xfrm>
          <a:prstGeom prst="rect">
            <a:avLst/>
          </a:prstGeom>
          <a:noFill/>
        </p:spPr>
        <p:txBody>
          <a:bodyPr wrap="square" rtlCol="0">
            <a:spAutoFit/>
          </a:bodyPr>
          <a:lstStyle/>
          <a:p>
            <a:r>
              <a:rPr kumimoji="1" lang="ja-JP" altLang="en-US" dirty="0" smtClean="0"/>
              <a:t>アクション：パンをスープに浸す</a:t>
            </a:r>
            <a:endParaRPr kumimoji="1" lang="ja-JP" altLang="en-US" dirty="0"/>
          </a:p>
        </p:txBody>
      </p:sp>
      <p:sp>
        <p:nvSpPr>
          <p:cNvPr id="11" name="テキスト ボックス 10"/>
          <p:cNvSpPr txBox="1"/>
          <p:nvPr/>
        </p:nvSpPr>
        <p:spPr>
          <a:xfrm>
            <a:off x="4527352" y="6165304"/>
            <a:ext cx="3068983" cy="646331"/>
          </a:xfrm>
          <a:prstGeom prst="rect">
            <a:avLst/>
          </a:prstGeom>
          <a:noFill/>
        </p:spPr>
        <p:txBody>
          <a:bodyPr wrap="square" rtlCol="0">
            <a:spAutoFit/>
          </a:bodyPr>
          <a:lstStyle/>
          <a:p>
            <a:r>
              <a:rPr kumimoji="1" lang="ja-JP" altLang="en-US" dirty="0" smtClean="0"/>
              <a:t>より、「朝はクノールのカップスープだね！」と思う</a:t>
            </a:r>
            <a:endParaRPr kumimoji="1" lang="ja-JP" altLang="en-US" dirty="0"/>
          </a:p>
        </p:txBody>
      </p:sp>
    </p:spTree>
    <p:extLst>
      <p:ext uri="{BB962C8B-B14F-4D97-AF65-F5344CB8AC3E}">
        <p14:creationId xmlns:p14="http://schemas.microsoft.com/office/powerpoint/2010/main" val="13073179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仮説検証</a:t>
            </a:r>
            <a:r>
              <a:rPr lang="ja-JP" altLang="en-US" dirty="0"/>
              <a:t>：</a:t>
            </a:r>
            <a:r>
              <a:rPr lang="ja-JP" altLang="en-US"/>
              <a:t>調査概要</a:t>
            </a:r>
            <a:endParaRPr kumimoji="1" lang="ja-JP" altLang="en-US" dirty="0"/>
          </a:p>
        </p:txBody>
      </p:sp>
      <p:sp>
        <p:nvSpPr>
          <p:cNvPr id="3" name="コンテンツ プレースホルダー 2"/>
          <p:cNvSpPr>
            <a:spLocks noGrp="1"/>
          </p:cNvSpPr>
          <p:nvPr>
            <p:ph idx="1"/>
          </p:nvPr>
        </p:nvSpPr>
        <p:spPr/>
        <p:txBody>
          <a:bodyPr>
            <a:normAutofit fontScale="85000" lnSpcReduction="20000"/>
          </a:bodyPr>
          <a:lstStyle/>
          <a:p>
            <a:pPr marL="0" indent="0">
              <a:buNone/>
            </a:pPr>
            <a:r>
              <a:rPr kumimoji="1" lang="ja-JP" altLang="en-US" dirty="0"/>
              <a:t>検証方法</a:t>
            </a:r>
            <a:endParaRPr kumimoji="1" lang="en-US" altLang="ja-JP" dirty="0"/>
          </a:p>
          <a:p>
            <a:pPr marL="0" indent="0">
              <a:buNone/>
            </a:pPr>
            <a:r>
              <a:rPr kumimoji="1" lang="ja-JP" altLang="en-US"/>
              <a:t>アンケート</a:t>
            </a:r>
            <a:r>
              <a:rPr lang="ja-JP" altLang="en-US" dirty="0"/>
              <a:t>調</a:t>
            </a:r>
            <a:r>
              <a:rPr lang="ja-JP" altLang="en-US"/>
              <a:t>査</a:t>
            </a:r>
            <a:endParaRPr kumimoji="1" lang="en-US" altLang="ja-JP" dirty="0"/>
          </a:p>
          <a:p>
            <a:pPr marL="0" indent="0">
              <a:buNone/>
            </a:pPr>
            <a:r>
              <a:rPr lang="ja-JP" altLang="en-US" dirty="0"/>
              <a:t>期間</a:t>
            </a:r>
            <a:endParaRPr lang="en-US" altLang="ja-JP" dirty="0"/>
          </a:p>
          <a:p>
            <a:pPr marL="0" indent="0">
              <a:buNone/>
            </a:pPr>
            <a:r>
              <a:rPr kumimoji="1" lang="ja-JP" altLang="en-US" dirty="0"/>
              <a:t>２０１３</a:t>
            </a:r>
            <a:r>
              <a:rPr kumimoji="1" lang="en-US" altLang="ja-JP"/>
              <a:t>/</a:t>
            </a:r>
            <a:r>
              <a:rPr kumimoji="1" lang="ja-JP" altLang="en-US"/>
              <a:t>１２</a:t>
            </a:r>
            <a:r>
              <a:rPr lang="en-US" altLang="ja-JP"/>
              <a:t>/</a:t>
            </a:r>
            <a:r>
              <a:rPr lang="ja-JP" altLang="en-US" smtClean="0"/>
              <a:t>１８</a:t>
            </a:r>
            <a:r>
              <a:rPr kumimoji="1" lang="ja-JP" altLang="en-US" smtClean="0"/>
              <a:t>～</a:t>
            </a:r>
            <a:r>
              <a:rPr kumimoji="1" lang="ja-JP" altLang="en-US"/>
              <a:t>２０１３</a:t>
            </a:r>
            <a:r>
              <a:rPr lang="en-US" altLang="ja-JP" dirty="0"/>
              <a:t>/</a:t>
            </a:r>
            <a:r>
              <a:rPr lang="ja-JP" altLang="en-US"/>
              <a:t>１２</a:t>
            </a:r>
            <a:r>
              <a:rPr lang="en-US" altLang="ja-JP"/>
              <a:t>/</a:t>
            </a:r>
            <a:r>
              <a:rPr lang="ja-JP" altLang="en-US" smtClean="0"/>
              <a:t>２０</a:t>
            </a:r>
            <a:endParaRPr kumimoji="1" lang="en-US" altLang="ja-JP" dirty="0"/>
          </a:p>
          <a:p>
            <a:pPr marL="0" indent="0">
              <a:buNone/>
            </a:pPr>
            <a:r>
              <a:rPr lang="ja-JP" altLang="en-US" dirty="0"/>
              <a:t>調査人数</a:t>
            </a:r>
            <a:endParaRPr lang="en-US" altLang="ja-JP" dirty="0"/>
          </a:p>
          <a:p>
            <a:pPr marL="0" indent="0">
              <a:buNone/>
            </a:pPr>
            <a:r>
              <a:rPr kumimoji="1" lang="ja-JP" altLang="en-US" dirty="0"/>
              <a:t>　　　　　　　男女比：　　　有効回答数：</a:t>
            </a:r>
            <a:endParaRPr kumimoji="1" lang="en-US" altLang="ja-JP" dirty="0"/>
          </a:p>
          <a:p>
            <a:pPr marL="0" indent="0">
              <a:buNone/>
            </a:pPr>
            <a:r>
              <a:rPr lang="ja-JP" altLang="en-US" dirty="0"/>
              <a:t>従属・独立変数</a:t>
            </a:r>
            <a:endParaRPr lang="en-US" altLang="ja-JP" dirty="0"/>
          </a:p>
          <a:p>
            <a:pPr marL="0" indent="0">
              <a:buNone/>
            </a:pPr>
            <a:endParaRPr lang="en-US" altLang="ja-JP" dirty="0"/>
          </a:p>
          <a:p>
            <a:pPr marL="0" indent="0">
              <a:buNone/>
            </a:pPr>
            <a:r>
              <a:rPr lang="ja-JP" altLang="en-US" dirty="0"/>
              <a:t>大学生を中心としたアンケート調査</a:t>
            </a:r>
            <a:endParaRPr lang="en-US" altLang="ja-JP" dirty="0"/>
          </a:p>
          <a:p>
            <a:pPr marL="0" indent="0">
              <a:buNone/>
            </a:pPr>
            <a:r>
              <a:rPr lang="ja-JP" altLang="en-US" dirty="0"/>
              <a:t>検証結果は</a:t>
            </a:r>
            <a:r>
              <a:rPr lang="en-US" altLang="ja-JP" dirty="0"/>
              <a:t>SPPSS</a:t>
            </a:r>
            <a:r>
              <a:rPr lang="ja-JP" altLang="en-US" dirty="0"/>
              <a:t>を使って出した</a:t>
            </a:r>
            <a:endParaRPr lang="en-US" altLang="ja-JP" dirty="0"/>
          </a:p>
          <a:p>
            <a:pPr marL="0" indent="0">
              <a:buNone/>
            </a:pPr>
            <a:endParaRPr lang="en-US" altLang="ja-JP" dirty="0"/>
          </a:p>
          <a:p>
            <a:pPr marL="0" indent="0">
              <a:buNone/>
            </a:pPr>
            <a:endParaRPr kumimoji="1" lang="en-US" altLang="ja-JP" dirty="0"/>
          </a:p>
          <a:p>
            <a:pPr marL="0" indent="0">
              <a:buNone/>
            </a:pPr>
            <a:endParaRPr kumimoji="1" lang="en-US" altLang="ja-JP" dirty="0"/>
          </a:p>
          <a:p>
            <a:pPr marL="0" indent="0">
              <a:buNone/>
            </a:pPr>
            <a:endParaRPr kumimoji="1" lang="ja-JP" altLang="en-US" dirty="0"/>
          </a:p>
          <a:p>
            <a:endParaRPr lang="ja-JP" altLang="en-US" dirty="0"/>
          </a:p>
        </p:txBody>
      </p:sp>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31</a:t>
            </a:fld>
            <a:endParaRPr kumimoji="1" lang="ja-JP" altLang="en-US" sz="2000" b="1" dirty="0"/>
          </a:p>
        </p:txBody>
      </p:sp>
    </p:spTree>
    <p:extLst>
      <p:ext uri="{BB962C8B-B14F-4D97-AF65-F5344CB8AC3E}">
        <p14:creationId xmlns:p14="http://schemas.microsoft.com/office/powerpoint/2010/main" val="11646191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08763" y="260648"/>
            <a:ext cx="8229600" cy="796950"/>
          </a:xfrm>
        </p:spPr>
        <p:txBody>
          <a:bodyPr/>
          <a:lstStyle/>
          <a:p>
            <a:r>
              <a:rPr kumimoji="1" lang="ja-JP" altLang="en-US" dirty="0" smtClean="0"/>
              <a:t>検証方法</a:t>
            </a:r>
            <a:endParaRPr kumimoji="1" lang="ja-JP" altLang="en-US" dirty="0"/>
          </a:p>
        </p:txBody>
      </p:sp>
      <p:sp>
        <p:nvSpPr>
          <p:cNvPr id="3" name="コンテンツ プレースホルダー 2"/>
          <p:cNvSpPr>
            <a:spLocks noGrp="1"/>
          </p:cNvSpPr>
          <p:nvPr>
            <p:ph idx="1"/>
          </p:nvPr>
        </p:nvSpPr>
        <p:spPr>
          <a:xfrm>
            <a:off x="508763" y="1052736"/>
            <a:ext cx="8229600" cy="1296144"/>
          </a:xfrm>
        </p:spPr>
        <p:txBody>
          <a:bodyPr>
            <a:normAutofit lnSpcReduction="10000"/>
          </a:bodyPr>
          <a:lstStyle/>
          <a:p>
            <a:pPr marL="0" indent="0">
              <a:buNone/>
            </a:pPr>
            <a:r>
              <a:rPr kumimoji="1" lang="ja-JP" altLang="en-US" sz="2800" dirty="0" smtClean="0"/>
              <a:t>アクションの効果を調べる為、アクションの種類別に</a:t>
            </a:r>
            <a:r>
              <a:rPr kumimoji="1" lang="en-US" altLang="ja-JP" sz="2800" dirty="0" smtClean="0"/>
              <a:t>A</a:t>
            </a:r>
            <a:r>
              <a:rPr lang="ja-JP" altLang="en-US" sz="2800" dirty="0" smtClean="0"/>
              <a:t>・</a:t>
            </a:r>
            <a:r>
              <a:rPr lang="en-US" altLang="ja-JP" sz="2800" dirty="0"/>
              <a:t>B</a:t>
            </a:r>
            <a:r>
              <a:rPr lang="ja-JP" altLang="en-US" sz="2800" dirty="0" smtClean="0"/>
              <a:t>・</a:t>
            </a:r>
            <a:r>
              <a:rPr lang="en-US" altLang="ja-JP" sz="2800" dirty="0"/>
              <a:t>C</a:t>
            </a:r>
            <a:r>
              <a:rPr kumimoji="1" lang="ja-JP" altLang="en-US" sz="2800" dirty="0" smtClean="0"/>
              <a:t>の３グループを作り、それぞれ独立したアンケート調査を行った。</a:t>
            </a:r>
            <a:endParaRPr kumimoji="1" lang="en-US" altLang="ja-JP" sz="2800" dirty="0" smtClean="0"/>
          </a:p>
        </p:txBody>
      </p:sp>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mtClean="0"/>
              <a:t>32</a:t>
            </a:fld>
            <a:endParaRPr kumimoji="1" lang="ja-JP" altLang="en-US"/>
          </a:p>
        </p:txBody>
      </p:sp>
      <p:sp>
        <p:nvSpPr>
          <p:cNvPr id="8" name="円/楕円 7"/>
          <p:cNvSpPr/>
          <p:nvPr/>
        </p:nvSpPr>
        <p:spPr>
          <a:xfrm>
            <a:off x="3037137" y="3379431"/>
            <a:ext cx="2736304" cy="1512168"/>
          </a:xfrm>
          <a:prstGeom prst="ellipse">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b="1" dirty="0" smtClean="0">
                <a:solidFill>
                  <a:schemeClr val="tx1"/>
                </a:solidFill>
              </a:rPr>
              <a:t>[B</a:t>
            </a:r>
            <a:r>
              <a:rPr kumimoji="1" lang="ja-JP" altLang="en-US" sz="2000" b="1" dirty="0" smtClean="0">
                <a:solidFill>
                  <a:schemeClr val="tx1"/>
                </a:solidFill>
              </a:rPr>
              <a:t>グループ</a:t>
            </a:r>
            <a:r>
              <a:rPr kumimoji="1" lang="en-US" altLang="ja-JP" sz="2000" b="1" dirty="0" smtClean="0">
                <a:solidFill>
                  <a:schemeClr val="tx1"/>
                </a:solidFill>
              </a:rPr>
              <a:t>]</a:t>
            </a:r>
          </a:p>
          <a:p>
            <a:pPr algn="ctr"/>
            <a:r>
              <a:rPr lang="ja-JP" altLang="en-US" dirty="0" smtClean="0">
                <a:solidFill>
                  <a:schemeClr val="tx1"/>
                </a:solidFill>
              </a:rPr>
              <a:t>ビール・ジンジャエールの量が</a:t>
            </a:r>
          </a:p>
          <a:p>
            <a:pPr algn="ctr"/>
            <a:r>
              <a:rPr lang="ja-JP" altLang="en-US" dirty="0" smtClean="0">
                <a:solidFill>
                  <a:schemeClr val="tx1"/>
                </a:solidFill>
              </a:rPr>
              <a:t>指定されている</a:t>
            </a:r>
            <a:endParaRPr kumimoji="1" lang="ja-JP" altLang="en-US" dirty="0">
              <a:solidFill>
                <a:schemeClr val="tx1"/>
              </a:solidFill>
            </a:endParaRPr>
          </a:p>
        </p:txBody>
      </p:sp>
      <p:sp>
        <p:nvSpPr>
          <p:cNvPr id="9" name="円/楕円 8"/>
          <p:cNvSpPr/>
          <p:nvPr/>
        </p:nvSpPr>
        <p:spPr>
          <a:xfrm>
            <a:off x="171600" y="3356992"/>
            <a:ext cx="2592288" cy="15661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smtClean="0">
                <a:solidFill>
                  <a:schemeClr val="tx1"/>
                </a:solidFill>
              </a:rPr>
              <a:t>[</a:t>
            </a:r>
            <a:r>
              <a:rPr kumimoji="1" lang="en-US" altLang="ja-JP" sz="2000" b="1" dirty="0" smtClean="0">
                <a:solidFill>
                  <a:schemeClr val="tx1"/>
                </a:solidFill>
              </a:rPr>
              <a:t>A</a:t>
            </a:r>
            <a:r>
              <a:rPr kumimoji="1" lang="ja-JP" altLang="en-US" sz="2000" b="1" dirty="0" smtClean="0">
                <a:solidFill>
                  <a:schemeClr val="tx1"/>
                </a:solidFill>
              </a:rPr>
              <a:t>グループ</a:t>
            </a:r>
            <a:r>
              <a:rPr kumimoji="1" lang="en-US" altLang="ja-JP" sz="2400" b="1" dirty="0" smtClean="0">
                <a:solidFill>
                  <a:schemeClr val="tx1"/>
                </a:solidFill>
              </a:rPr>
              <a:t>]</a:t>
            </a:r>
            <a:endParaRPr lang="en-US" altLang="ja-JP" b="1" dirty="0">
              <a:solidFill>
                <a:schemeClr val="tx1"/>
              </a:solidFill>
            </a:endParaRPr>
          </a:p>
          <a:p>
            <a:pPr algn="ctr"/>
            <a:r>
              <a:rPr kumimoji="1" lang="ja-JP" altLang="en-US" dirty="0" smtClean="0">
                <a:solidFill>
                  <a:schemeClr val="tx1"/>
                </a:solidFill>
              </a:rPr>
              <a:t>量の記述なし</a:t>
            </a:r>
            <a:endParaRPr kumimoji="1" lang="en-US" altLang="ja-JP" dirty="0" smtClean="0">
              <a:solidFill>
                <a:schemeClr val="tx1"/>
              </a:solidFill>
            </a:endParaRPr>
          </a:p>
        </p:txBody>
      </p:sp>
      <p:sp>
        <p:nvSpPr>
          <p:cNvPr id="10" name="円/楕円 9"/>
          <p:cNvSpPr/>
          <p:nvPr/>
        </p:nvSpPr>
        <p:spPr>
          <a:xfrm>
            <a:off x="5989465" y="3379431"/>
            <a:ext cx="2880320" cy="1503040"/>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dirty="0" smtClean="0">
                <a:solidFill>
                  <a:schemeClr val="tx1"/>
                </a:solidFill>
              </a:rPr>
              <a:t>[C</a:t>
            </a:r>
            <a:r>
              <a:rPr kumimoji="1" lang="ja-JP" altLang="en-US" b="1" dirty="0" smtClean="0">
                <a:solidFill>
                  <a:schemeClr val="tx1"/>
                </a:solidFill>
              </a:rPr>
              <a:t>グループ</a:t>
            </a:r>
            <a:r>
              <a:rPr kumimoji="1" lang="en-US" altLang="ja-JP" b="1" dirty="0" smtClean="0">
                <a:solidFill>
                  <a:schemeClr val="tx1"/>
                </a:solidFill>
              </a:rPr>
              <a:t>]</a:t>
            </a:r>
          </a:p>
          <a:p>
            <a:pPr algn="ctr"/>
            <a:r>
              <a:rPr lang="ja-JP" altLang="en-US" dirty="0" smtClean="0">
                <a:solidFill>
                  <a:schemeClr val="tx1"/>
                </a:solidFill>
              </a:rPr>
              <a:t>ビール・ジンジャエールの量</a:t>
            </a:r>
            <a:r>
              <a:rPr lang="ja-JP" altLang="en-US" dirty="0">
                <a:solidFill>
                  <a:schemeClr val="tx1"/>
                </a:solidFill>
              </a:rPr>
              <a:t>を</a:t>
            </a:r>
            <a:r>
              <a:rPr lang="ja-JP" altLang="en-US" dirty="0" smtClean="0">
                <a:solidFill>
                  <a:schemeClr val="tx1"/>
                </a:solidFill>
              </a:rPr>
              <a:t>、自分好みの分量で割ることができる</a:t>
            </a:r>
            <a:endParaRPr kumimoji="1" lang="ja-JP" altLang="en-US" dirty="0">
              <a:solidFill>
                <a:schemeClr val="tx1"/>
              </a:solidFill>
            </a:endParaRPr>
          </a:p>
        </p:txBody>
      </p:sp>
      <p:pic>
        <p:nvPicPr>
          <p:cNvPr id="20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33361" t="2822" r="33320" b="3662"/>
          <a:stretch/>
        </p:blipFill>
        <p:spPr bwMode="auto">
          <a:xfrm>
            <a:off x="4887331" y="4905144"/>
            <a:ext cx="519015" cy="1456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1143" t="12432" r="31121"/>
          <a:stretch/>
        </p:blipFill>
        <p:spPr bwMode="auto">
          <a:xfrm>
            <a:off x="3779912" y="4952690"/>
            <a:ext cx="538835" cy="1250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テキスト ボックス 10"/>
          <p:cNvSpPr txBox="1"/>
          <p:nvPr/>
        </p:nvSpPr>
        <p:spPr>
          <a:xfrm>
            <a:off x="3675576" y="6179728"/>
            <a:ext cx="1895974" cy="523220"/>
          </a:xfrm>
          <a:prstGeom prst="rect">
            <a:avLst/>
          </a:prstGeom>
          <a:noFill/>
        </p:spPr>
        <p:txBody>
          <a:bodyPr wrap="square" rtlCol="0">
            <a:spAutoFit/>
          </a:bodyPr>
          <a:lstStyle/>
          <a:p>
            <a:r>
              <a:rPr kumimoji="1" lang="ja-JP" altLang="en-US" sz="1400" b="1" dirty="0" smtClean="0"/>
              <a:t>ビール：</a:t>
            </a:r>
            <a:r>
              <a:rPr kumimoji="1" lang="en-US" altLang="ja-JP" sz="1400" b="1" dirty="0" smtClean="0"/>
              <a:t>150ml</a:t>
            </a:r>
          </a:p>
          <a:p>
            <a:r>
              <a:rPr lang="ja-JP" altLang="en-US" sz="1400" b="1" dirty="0" smtClean="0"/>
              <a:t>ジンジャエール：</a:t>
            </a:r>
            <a:r>
              <a:rPr lang="en-US" altLang="ja-JP" sz="1400" b="1" dirty="0" smtClean="0"/>
              <a:t>250ml</a:t>
            </a:r>
            <a:endParaRPr kumimoji="1" lang="ja-JP" altLang="en-US" sz="1400" b="1" dirty="0"/>
          </a:p>
        </p:txBody>
      </p:sp>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5050507"/>
            <a:ext cx="536575" cy="1255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12360" y="4919468"/>
            <a:ext cx="517525" cy="145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テキスト ボックス 11"/>
          <p:cNvSpPr txBox="1"/>
          <p:nvPr/>
        </p:nvSpPr>
        <p:spPr>
          <a:xfrm>
            <a:off x="6050601" y="6001111"/>
            <a:ext cx="2425577" cy="738664"/>
          </a:xfrm>
          <a:prstGeom prst="rect">
            <a:avLst/>
          </a:prstGeom>
          <a:noFill/>
        </p:spPr>
        <p:txBody>
          <a:bodyPr wrap="square" rtlCol="0">
            <a:spAutoFit/>
          </a:bodyPr>
          <a:lstStyle/>
          <a:p>
            <a:r>
              <a:rPr lang="ja-JP" altLang="en-US" sz="1400" b="1" dirty="0" smtClean="0"/>
              <a:t>ビール・ジンジャエールの量が決められておらず、好みの分量で割れる</a:t>
            </a:r>
            <a:endParaRPr kumimoji="1" lang="ja-JP" altLang="en-US" sz="1400" b="1" dirty="0"/>
          </a:p>
        </p:txBody>
      </p:sp>
      <p:sp>
        <p:nvSpPr>
          <p:cNvPr id="13" name="テキスト ボックス 12"/>
          <p:cNvSpPr txBox="1"/>
          <p:nvPr/>
        </p:nvSpPr>
        <p:spPr>
          <a:xfrm>
            <a:off x="683568" y="2636912"/>
            <a:ext cx="1872208" cy="646331"/>
          </a:xfrm>
          <a:prstGeom prst="rect">
            <a:avLst/>
          </a:prstGeom>
          <a:noFill/>
        </p:spPr>
        <p:txBody>
          <a:bodyPr wrap="square" rtlCol="0">
            <a:spAutoFit/>
          </a:bodyPr>
          <a:lstStyle/>
          <a:p>
            <a:r>
              <a:rPr kumimoji="1" lang="ja-JP" altLang="en-US" b="1" dirty="0" smtClean="0"/>
              <a:t>アクションなし</a:t>
            </a:r>
            <a:endParaRPr lang="en-US" altLang="ja-JP" b="1" dirty="0"/>
          </a:p>
          <a:p>
            <a:r>
              <a:rPr kumimoji="1" lang="ja-JP" altLang="en-US" b="1" dirty="0" smtClean="0"/>
              <a:t>割る方法：なし＊</a:t>
            </a:r>
            <a:endParaRPr kumimoji="1" lang="en-US" altLang="ja-JP" b="1" dirty="0" smtClean="0"/>
          </a:p>
        </p:txBody>
      </p:sp>
      <p:sp>
        <p:nvSpPr>
          <p:cNvPr id="18" name="テキスト ボックス 17"/>
          <p:cNvSpPr txBox="1"/>
          <p:nvPr/>
        </p:nvSpPr>
        <p:spPr>
          <a:xfrm>
            <a:off x="3490654" y="2612003"/>
            <a:ext cx="1915691" cy="646331"/>
          </a:xfrm>
          <a:prstGeom prst="rect">
            <a:avLst/>
          </a:prstGeom>
          <a:noFill/>
        </p:spPr>
        <p:txBody>
          <a:bodyPr wrap="square" rtlCol="0">
            <a:spAutoFit/>
          </a:bodyPr>
          <a:lstStyle/>
          <a:p>
            <a:r>
              <a:rPr kumimoji="1" lang="ja-JP" altLang="en-US" b="1" dirty="0" smtClean="0"/>
              <a:t>アクション：「割る」</a:t>
            </a:r>
            <a:endParaRPr kumimoji="1" lang="en-US" altLang="ja-JP" b="1" dirty="0" smtClean="0"/>
          </a:p>
          <a:p>
            <a:r>
              <a:rPr lang="ja-JP" altLang="en-US" b="1" dirty="0"/>
              <a:t>割る方法</a:t>
            </a:r>
            <a:r>
              <a:rPr lang="ja-JP" altLang="en-US" b="1" dirty="0" smtClean="0"/>
              <a:t>：一つ</a:t>
            </a:r>
            <a:endParaRPr kumimoji="1" lang="ja-JP" altLang="en-US" b="1" dirty="0"/>
          </a:p>
        </p:txBody>
      </p:sp>
      <p:sp>
        <p:nvSpPr>
          <p:cNvPr id="19" name="テキスト ボックス 18"/>
          <p:cNvSpPr txBox="1"/>
          <p:nvPr/>
        </p:nvSpPr>
        <p:spPr>
          <a:xfrm>
            <a:off x="6673700" y="2636912"/>
            <a:ext cx="2002756" cy="646331"/>
          </a:xfrm>
          <a:prstGeom prst="rect">
            <a:avLst/>
          </a:prstGeom>
          <a:noFill/>
        </p:spPr>
        <p:txBody>
          <a:bodyPr wrap="square" rtlCol="0">
            <a:spAutoFit/>
          </a:bodyPr>
          <a:lstStyle/>
          <a:p>
            <a:r>
              <a:rPr kumimoji="1" lang="ja-JP" altLang="en-US" b="1" dirty="0" smtClean="0"/>
              <a:t>アクション：「割る」</a:t>
            </a:r>
            <a:endParaRPr kumimoji="1" lang="en-US" altLang="ja-JP" b="1" dirty="0" smtClean="0"/>
          </a:p>
          <a:p>
            <a:r>
              <a:rPr lang="ja-JP" altLang="en-US" b="1" dirty="0" smtClean="0"/>
              <a:t>やり方：複数</a:t>
            </a:r>
            <a:endParaRPr kumimoji="1" lang="ja-JP" altLang="en-US" b="1" dirty="0"/>
          </a:p>
        </p:txBody>
      </p:sp>
      <p:sp>
        <p:nvSpPr>
          <p:cNvPr id="14" name="テキスト ボックス 13"/>
          <p:cNvSpPr txBox="1"/>
          <p:nvPr/>
        </p:nvSpPr>
        <p:spPr>
          <a:xfrm>
            <a:off x="171600" y="6361818"/>
            <a:ext cx="2672208" cy="369332"/>
          </a:xfrm>
          <a:prstGeom prst="rect">
            <a:avLst/>
          </a:prstGeom>
          <a:noFill/>
        </p:spPr>
        <p:txBody>
          <a:bodyPr wrap="square" rtlCol="0">
            <a:spAutoFit/>
          </a:bodyPr>
          <a:lstStyle/>
          <a:p>
            <a:r>
              <a:rPr kumimoji="1" lang="ja-JP" altLang="en-US" dirty="0" smtClean="0"/>
              <a:t>＊既に割られているため</a:t>
            </a:r>
            <a:endParaRPr kumimoji="1" lang="ja-JP" altLang="en-US" dirty="0"/>
          </a:p>
        </p:txBody>
      </p:sp>
    </p:spTree>
    <p:extLst>
      <p:ext uri="{BB962C8B-B14F-4D97-AF65-F5344CB8AC3E}">
        <p14:creationId xmlns:p14="http://schemas.microsoft.com/office/powerpoint/2010/main" val="8106217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検証方法</a:t>
            </a:r>
            <a:endParaRPr kumimoji="1" lang="ja-JP" altLang="en-US" dirty="0"/>
          </a:p>
        </p:txBody>
      </p:sp>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mtClean="0"/>
              <a:t>33</a:t>
            </a:fld>
            <a:endParaRPr kumimoji="1" lang="ja-JP" altLang="en-US"/>
          </a:p>
        </p:txBody>
      </p:sp>
      <p:sp>
        <p:nvSpPr>
          <p:cNvPr id="5" name="円/楕円 4"/>
          <p:cNvSpPr/>
          <p:nvPr/>
        </p:nvSpPr>
        <p:spPr>
          <a:xfrm>
            <a:off x="171600" y="3356992"/>
            <a:ext cx="2592288" cy="15661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solidFill>
                  <a:schemeClr val="tx1"/>
                </a:solidFill>
              </a:rPr>
              <a:t>[A</a:t>
            </a:r>
            <a:r>
              <a:rPr kumimoji="1" lang="ja-JP" altLang="en-US" dirty="0" smtClean="0">
                <a:solidFill>
                  <a:schemeClr val="tx1"/>
                </a:solidFill>
              </a:rPr>
              <a:t>グループ</a:t>
            </a:r>
            <a:r>
              <a:rPr kumimoji="1" lang="en-US" altLang="ja-JP" dirty="0" smtClean="0">
                <a:solidFill>
                  <a:schemeClr val="tx1"/>
                </a:solidFill>
              </a:rPr>
              <a:t>]</a:t>
            </a:r>
          </a:p>
          <a:p>
            <a:pPr algn="ctr"/>
            <a:r>
              <a:rPr kumimoji="1" lang="ja-JP" altLang="en-US" dirty="0" smtClean="0">
                <a:solidFill>
                  <a:schemeClr val="tx1"/>
                </a:solidFill>
              </a:rPr>
              <a:t>アクション</a:t>
            </a:r>
            <a:endParaRPr kumimoji="1" lang="en-US" altLang="ja-JP" dirty="0" smtClean="0">
              <a:solidFill>
                <a:schemeClr val="tx1"/>
              </a:solidFill>
            </a:endParaRPr>
          </a:p>
          <a:p>
            <a:pPr algn="ctr"/>
            <a:r>
              <a:rPr kumimoji="1" lang="ja-JP" altLang="en-US" dirty="0" smtClean="0">
                <a:solidFill>
                  <a:schemeClr val="tx1"/>
                </a:solidFill>
              </a:rPr>
              <a:t>なし</a:t>
            </a:r>
            <a:endParaRPr kumimoji="1" lang="ja-JP" altLang="en-US" dirty="0">
              <a:solidFill>
                <a:schemeClr val="tx1"/>
              </a:solidFill>
            </a:endParaRPr>
          </a:p>
        </p:txBody>
      </p:sp>
      <p:sp>
        <p:nvSpPr>
          <p:cNvPr id="6" name="円/楕円 5"/>
          <p:cNvSpPr/>
          <p:nvPr/>
        </p:nvSpPr>
        <p:spPr>
          <a:xfrm>
            <a:off x="3037137" y="3379431"/>
            <a:ext cx="2736304" cy="1512168"/>
          </a:xfrm>
          <a:prstGeom prst="ellipse">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solidFill>
                  <a:schemeClr val="tx1"/>
                </a:solidFill>
              </a:rPr>
              <a:t>[B</a:t>
            </a:r>
            <a:r>
              <a:rPr kumimoji="1" lang="ja-JP" altLang="en-US" dirty="0" smtClean="0">
                <a:solidFill>
                  <a:schemeClr val="tx1"/>
                </a:solidFill>
              </a:rPr>
              <a:t>グループ</a:t>
            </a:r>
            <a:r>
              <a:rPr kumimoji="1" lang="en-US" altLang="ja-JP" dirty="0" smtClean="0">
                <a:solidFill>
                  <a:schemeClr val="tx1"/>
                </a:solidFill>
              </a:rPr>
              <a:t>]</a:t>
            </a:r>
          </a:p>
          <a:p>
            <a:pPr algn="ctr"/>
            <a:r>
              <a:rPr kumimoji="1" lang="ja-JP" altLang="en-US" dirty="0" smtClean="0">
                <a:solidFill>
                  <a:schemeClr val="tx1"/>
                </a:solidFill>
              </a:rPr>
              <a:t>固定化された</a:t>
            </a:r>
            <a:endParaRPr kumimoji="1" lang="en-US" altLang="ja-JP" dirty="0" smtClean="0">
              <a:solidFill>
                <a:schemeClr val="tx1"/>
              </a:solidFill>
            </a:endParaRPr>
          </a:p>
          <a:p>
            <a:pPr algn="ctr"/>
            <a:r>
              <a:rPr kumimoji="1" lang="ja-JP" altLang="en-US" dirty="0" smtClean="0">
                <a:solidFill>
                  <a:schemeClr val="tx1"/>
                </a:solidFill>
              </a:rPr>
              <a:t>アクション</a:t>
            </a:r>
            <a:endParaRPr kumimoji="1" lang="ja-JP" altLang="en-US" dirty="0">
              <a:solidFill>
                <a:schemeClr val="tx1"/>
              </a:solidFill>
            </a:endParaRPr>
          </a:p>
        </p:txBody>
      </p:sp>
      <p:sp>
        <p:nvSpPr>
          <p:cNvPr id="7" name="円/楕円 6"/>
          <p:cNvSpPr/>
          <p:nvPr/>
        </p:nvSpPr>
        <p:spPr>
          <a:xfrm>
            <a:off x="5989465" y="3379431"/>
            <a:ext cx="2880320" cy="1503040"/>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solidFill>
                  <a:schemeClr val="tx1"/>
                </a:solidFill>
              </a:rPr>
              <a:t>[C</a:t>
            </a:r>
            <a:r>
              <a:rPr kumimoji="1" lang="ja-JP" altLang="en-US" dirty="0" smtClean="0">
                <a:solidFill>
                  <a:schemeClr val="tx1"/>
                </a:solidFill>
              </a:rPr>
              <a:t>グループ</a:t>
            </a:r>
            <a:r>
              <a:rPr kumimoji="1" lang="en-US" altLang="ja-JP" dirty="0" smtClean="0">
                <a:solidFill>
                  <a:schemeClr val="tx1"/>
                </a:solidFill>
              </a:rPr>
              <a:t>]</a:t>
            </a:r>
          </a:p>
          <a:p>
            <a:pPr algn="ctr"/>
            <a:r>
              <a:rPr lang="ja-JP" altLang="en-US" dirty="0" smtClean="0">
                <a:solidFill>
                  <a:schemeClr val="tx1"/>
                </a:solidFill>
              </a:rPr>
              <a:t>固定化されてないアクション</a:t>
            </a:r>
            <a:endParaRPr kumimoji="1" lang="ja-JP" altLang="en-US" dirty="0">
              <a:solidFill>
                <a:schemeClr val="tx1"/>
              </a:solidFill>
            </a:endParaRPr>
          </a:p>
        </p:txBody>
      </p:sp>
      <p:sp>
        <p:nvSpPr>
          <p:cNvPr id="8" name="正方形/長方形 7"/>
          <p:cNvSpPr/>
          <p:nvPr/>
        </p:nvSpPr>
        <p:spPr>
          <a:xfrm>
            <a:off x="251520" y="5443012"/>
            <a:ext cx="864096" cy="10801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smtClean="0">
                <a:solidFill>
                  <a:schemeClr val="tx1"/>
                </a:solidFill>
              </a:rPr>
              <a:t>A</a:t>
            </a:r>
            <a:r>
              <a:rPr kumimoji="1" lang="ja-JP" altLang="en-US" sz="900" dirty="0" smtClean="0">
                <a:solidFill>
                  <a:schemeClr val="tx1"/>
                </a:solidFill>
              </a:rPr>
              <a:t>グループ用商品</a:t>
            </a:r>
            <a:r>
              <a:rPr kumimoji="1" lang="en-US" altLang="ja-JP" sz="900" dirty="0" smtClean="0">
                <a:solidFill>
                  <a:schemeClr val="tx1"/>
                </a:solidFill>
              </a:rPr>
              <a:t>PR</a:t>
            </a:r>
            <a:endParaRPr kumimoji="1" lang="ja-JP" altLang="en-US" sz="900" dirty="0">
              <a:solidFill>
                <a:schemeClr val="tx1"/>
              </a:solidFill>
            </a:endParaRPr>
          </a:p>
        </p:txBody>
      </p:sp>
      <p:sp>
        <p:nvSpPr>
          <p:cNvPr id="9" name="正方形/長方形 8"/>
          <p:cNvSpPr/>
          <p:nvPr/>
        </p:nvSpPr>
        <p:spPr>
          <a:xfrm>
            <a:off x="6300192" y="5430681"/>
            <a:ext cx="864096" cy="10801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900" dirty="0" smtClean="0">
                <a:solidFill>
                  <a:schemeClr val="tx1"/>
                </a:solidFill>
              </a:rPr>
              <a:t>C</a:t>
            </a:r>
            <a:r>
              <a:rPr lang="ja-JP" altLang="en-US" sz="900" dirty="0" smtClean="0">
                <a:solidFill>
                  <a:schemeClr val="tx1"/>
                </a:solidFill>
              </a:rPr>
              <a:t>グループ用商品</a:t>
            </a:r>
            <a:r>
              <a:rPr lang="en-US" altLang="ja-JP" sz="900" dirty="0" smtClean="0">
                <a:solidFill>
                  <a:schemeClr val="tx1"/>
                </a:solidFill>
              </a:rPr>
              <a:t>PR</a:t>
            </a:r>
            <a:endParaRPr lang="ja-JP" altLang="en-US" sz="900" dirty="0">
              <a:solidFill>
                <a:schemeClr val="tx1"/>
              </a:solidFill>
            </a:endParaRPr>
          </a:p>
        </p:txBody>
      </p:sp>
      <p:sp>
        <p:nvSpPr>
          <p:cNvPr id="10" name="正方形/長方形 9"/>
          <p:cNvSpPr/>
          <p:nvPr/>
        </p:nvSpPr>
        <p:spPr>
          <a:xfrm>
            <a:off x="3347864" y="5445224"/>
            <a:ext cx="864096" cy="10801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900" dirty="0" smtClean="0">
                <a:solidFill>
                  <a:schemeClr val="tx1"/>
                </a:solidFill>
              </a:rPr>
              <a:t>B</a:t>
            </a:r>
            <a:r>
              <a:rPr lang="ja-JP" altLang="en-US" sz="900" dirty="0" smtClean="0">
                <a:solidFill>
                  <a:schemeClr val="tx1"/>
                </a:solidFill>
              </a:rPr>
              <a:t>グループ用</a:t>
            </a:r>
            <a:endParaRPr lang="en-US" altLang="ja-JP" sz="900" dirty="0" smtClean="0">
              <a:solidFill>
                <a:schemeClr val="tx1"/>
              </a:solidFill>
            </a:endParaRPr>
          </a:p>
          <a:p>
            <a:pPr algn="ctr"/>
            <a:r>
              <a:rPr lang="ja-JP" altLang="en-US" sz="900" dirty="0" smtClean="0">
                <a:solidFill>
                  <a:schemeClr val="tx1"/>
                </a:solidFill>
              </a:rPr>
              <a:t>商品</a:t>
            </a:r>
            <a:r>
              <a:rPr lang="en-US" altLang="ja-JP" sz="900" dirty="0" smtClean="0">
                <a:solidFill>
                  <a:schemeClr val="tx1"/>
                </a:solidFill>
              </a:rPr>
              <a:t>PR</a:t>
            </a:r>
            <a:endParaRPr lang="ja-JP" altLang="en-US" sz="900" dirty="0">
              <a:solidFill>
                <a:schemeClr val="tx1"/>
              </a:solidFill>
            </a:endParaRPr>
          </a:p>
        </p:txBody>
      </p:sp>
      <p:sp>
        <p:nvSpPr>
          <p:cNvPr id="11" name="正方形/長方形 10"/>
          <p:cNvSpPr/>
          <p:nvPr/>
        </p:nvSpPr>
        <p:spPr>
          <a:xfrm>
            <a:off x="1547664" y="5430442"/>
            <a:ext cx="792088" cy="10801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solidFill>
                  <a:schemeClr val="tx1"/>
                </a:solidFill>
              </a:rPr>
              <a:t>質問</a:t>
            </a:r>
            <a:r>
              <a:rPr kumimoji="1" lang="ja-JP" altLang="en-US" sz="1100" dirty="0" smtClean="0">
                <a:solidFill>
                  <a:schemeClr val="tx1"/>
                </a:solidFill>
              </a:rPr>
              <a:t>用紙</a:t>
            </a:r>
            <a:endParaRPr kumimoji="1" lang="ja-JP" altLang="en-US" sz="1100" dirty="0">
              <a:solidFill>
                <a:schemeClr val="tx1"/>
              </a:solidFill>
            </a:endParaRPr>
          </a:p>
        </p:txBody>
      </p:sp>
      <p:sp>
        <p:nvSpPr>
          <p:cNvPr id="12" name="正方形/長方形 11"/>
          <p:cNvSpPr/>
          <p:nvPr/>
        </p:nvSpPr>
        <p:spPr>
          <a:xfrm>
            <a:off x="4644008" y="5430681"/>
            <a:ext cx="792088" cy="10801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solidFill>
                  <a:schemeClr val="tx1"/>
                </a:solidFill>
              </a:rPr>
              <a:t>質問</a:t>
            </a:r>
            <a:r>
              <a:rPr lang="ja-JP" altLang="en-US" sz="1100" dirty="0" smtClean="0">
                <a:solidFill>
                  <a:schemeClr val="tx1"/>
                </a:solidFill>
              </a:rPr>
              <a:t>用紙</a:t>
            </a:r>
            <a:endParaRPr lang="ja-JP" altLang="en-US" sz="1100" dirty="0">
              <a:solidFill>
                <a:schemeClr val="tx1"/>
              </a:solidFill>
            </a:endParaRPr>
          </a:p>
        </p:txBody>
      </p:sp>
      <p:sp>
        <p:nvSpPr>
          <p:cNvPr id="13" name="正方形/長方形 12"/>
          <p:cNvSpPr/>
          <p:nvPr/>
        </p:nvSpPr>
        <p:spPr>
          <a:xfrm>
            <a:off x="7668344" y="5443012"/>
            <a:ext cx="792088" cy="10801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solidFill>
                  <a:schemeClr val="tx1"/>
                </a:solidFill>
              </a:rPr>
              <a:t>質問</a:t>
            </a:r>
            <a:r>
              <a:rPr lang="ja-JP" altLang="en-US" sz="1100" dirty="0" smtClean="0">
                <a:solidFill>
                  <a:schemeClr val="tx1"/>
                </a:solidFill>
              </a:rPr>
              <a:t>用紙</a:t>
            </a:r>
            <a:endParaRPr lang="ja-JP" altLang="en-US" sz="1100" dirty="0">
              <a:solidFill>
                <a:schemeClr val="tx1"/>
              </a:solidFill>
            </a:endParaRPr>
          </a:p>
        </p:txBody>
      </p:sp>
      <p:sp>
        <p:nvSpPr>
          <p:cNvPr id="14" name="テキスト ボックス 13"/>
          <p:cNvSpPr txBox="1"/>
          <p:nvPr/>
        </p:nvSpPr>
        <p:spPr>
          <a:xfrm>
            <a:off x="575556" y="1772816"/>
            <a:ext cx="7488832" cy="1200329"/>
          </a:xfrm>
          <a:prstGeom prst="rect">
            <a:avLst/>
          </a:prstGeom>
          <a:noFill/>
        </p:spPr>
        <p:txBody>
          <a:bodyPr wrap="square" rtlCol="0">
            <a:spAutoFit/>
          </a:bodyPr>
          <a:lstStyle/>
          <a:p>
            <a:r>
              <a:rPr lang="ja-JP" altLang="en-US" sz="2400" dirty="0"/>
              <a:t>それぞれのグループに条件に合わせた商品</a:t>
            </a:r>
            <a:r>
              <a:rPr lang="en-US" altLang="ja-JP" sz="2400" dirty="0"/>
              <a:t>PR</a:t>
            </a:r>
            <a:r>
              <a:rPr lang="ja-JP" altLang="en-US" sz="2400" dirty="0" smtClean="0"/>
              <a:t>文章（商品自体は同じ）を</a:t>
            </a:r>
            <a:r>
              <a:rPr lang="ja-JP" altLang="en-US" sz="2400" dirty="0"/>
              <a:t>一読してもらい、その後どのグループも同じ質問に回答してもらった。</a:t>
            </a:r>
            <a:endParaRPr lang="en-US" altLang="ja-JP" sz="2400" dirty="0"/>
          </a:p>
        </p:txBody>
      </p:sp>
      <p:cxnSp>
        <p:nvCxnSpPr>
          <p:cNvPr id="16" name="直線矢印コネクタ 15"/>
          <p:cNvCxnSpPr/>
          <p:nvPr/>
        </p:nvCxnSpPr>
        <p:spPr>
          <a:xfrm flipV="1">
            <a:off x="1331640" y="5013176"/>
            <a:ext cx="0" cy="43204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9" name="直線矢印コネクタ 18"/>
          <p:cNvCxnSpPr/>
          <p:nvPr/>
        </p:nvCxnSpPr>
        <p:spPr>
          <a:xfrm flipV="1">
            <a:off x="7429625" y="4969039"/>
            <a:ext cx="0" cy="43204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0" name="直線矢印コネクタ 19"/>
          <p:cNvCxnSpPr/>
          <p:nvPr/>
        </p:nvCxnSpPr>
        <p:spPr>
          <a:xfrm flipV="1">
            <a:off x="4408238" y="5013176"/>
            <a:ext cx="0" cy="43204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1" name="テキスト ボックス 20"/>
          <p:cNvSpPr txBox="1"/>
          <p:nvPr/>
        </p:nvSpPr>
        <p:spPr>
          <a:xfrm>
            <a:off x="1125470" y="5816007"/>
            <a:ext cx="265337" cy="338554"/>
          </a:xfrm>
          <a:prstGeom prst="rect">
            <a:avLst/>
          </a:prstGeom>
          <a:noFill/>
        </p:spPr>
        <p:txBody>
          <a:bodyPr wrap="square" rtlCol="0">
            <a:spAutoFit/>
          </a:bodyPr>
          <a:lstStyle/>
          <a:p>
            <a:r>
              <a:rPr kumimoji="1" lang="ja-JP" altLang="en-US" sz="1600" dirty="0" smtClean="0"/>
              <a:t>＋</a:t>
            </a:r>
            <a:endParaRPr kumimoji="1" lang="ja-JP" altLang="en-US" sz="1600" dirty="0"/>
          </a:p>
        </p:txBody>
      </p:sp>
      <p:sp>
        <p:nvSpPr>
          <p:cNvPr id="22" name="テキスト ボックス 21"/>
          <p:cNvSpPr txBox="1"/>
          <p:nvPr/>
        </p:nvSpPr>
        <p:spPr>
          <a:xfrm>
            <a:off x="4211960" y="5805264"/>
            <a:ext cx="265337" cy="338554"/>
          </a:xfrm>
          <a:prstGeom prst="rect">
            <a:avLst/>
          </a:prstGeom>
          <a:noFill/>
        </p:spPr>
        <p:txBody>
          <a:bodyPr wrap="square" rtlCol="0">
            <a:spAutoFit/>
          </a:bodyPr>
          <a:lstStyle/>
          <a:p>
            <a:r>
              <a:rPr kumimoji="1" lang="ja-JP" altLang="en-US" sz="1600" dirty="0" smtClean="0"/>
              <a:t>＋</a:t>
            </a:r>
            <a:endParaRPr kumimoji="1" lang="ja-JP" altLang="en-US" sz="1600" dirty="0"/>
          </a:p>
        </p:txBody>
      </p:sp>
      <p:sp>
        <p:nvSpPr>
          <p:cNvPr id="23" name="テキスト ボックス 22"/>
          <p:cNvSpPr txBox="1"/>
          <p:nvPr/>
        </p:nvSpPr>
        <p:spPr>
          <a:xfrm>
            <a:off x="7251583" y="5801464"/>
            <a:ext cx="265337" cy="338554"/>
          </a:xfrm>
          <a:prstGeom prst="rect">
            <a:avLst/>
          </a:prstGeom>
          <a:noFill/>
        </p:spPr>
        <p:txBody>
          <a:bodyPr wrap="square" rtlCol="0">
            <a:spAutoFit/>
          </a:bodyPr>
          <a:lstStyle/>
          <a:p>
            <a:r>
              <a:rPr kumimoji="1" lang="ja-JP" altLang="en-US" sz="1600" dirty="0" smtClean="0"/>
              <a:t>＋</a:t>
            </a:r>
            <a:endParaRPr kumimoji="1" lang="ja-JP" altLang="en-US" sz="1600" dirty="0"/>
          </a:p>
        </p:txBody>
      </p:sp>
    </p:spTree>
    <p:extLst>
      <p:ext uri="{BB962C8B-B14F-4D97-AF65-F5344CB8AC3E}">
        <p14:creationId xmlns:p14="http://schemas.microsoft.com/office/powerpoint/2010/main" val="13833480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アンケート概要</a:t>
            </a:r>
            <a:endParaRPr kumimoji="1" lang="ja-JP" altLang="en-US" dirty="0"/>
          </a:p>
        </p:txBody>
      </p:sp>
      <p:sp>
        <p:nvSpPr>
          <p:cNvPr id="3" name="コンテンツ プレースホルダー 2"/>
          <p:cNvSpPr>
            <a:spLocks noGrp="1"/>
          </p:cNvSpPr>
          <p:nvPr>
            <p:ph idx="1"/>
          </p:nvPr>
        </p:nvSpPr>
        <p:spPr>
          <a:xfrm>
            <a:off x="448322" y="1573567"/>
            <a:ext cx="8229600" cy="4525963"/>
          </a:xfrm>
        </p:spPr>
        <p:txBody>
          <a:bodyPr>
            <a:normAutofit fontScale="85000" lnSpcReduction="20000"/>
          </a:bodyPr>
          <a:lstStyle/>
          <a:p>
            <a:endParaRPr kumimoji="1" lang="ja-JP" altLang="en-US"/>
          </a:p>
          <a:p>
            <a:pPr marL="0" indent="0">
              <a:buNone/>
            </a:pPr>
            <a:r>
              <a:rPr lang="ja-JP" altLang="en-US" dirty="0"/>
              <a:t>調</a:t>
            </a:r>
            <a:r>
              <a:rPr lang="ja-JP" altLang="en-US"/>
              <a:t>査目的</a:t>
            </a:r>
            <a:r>
              <a:rPr lang="ja-JP" altLang="en-US" dirty="0"/>
              <a:t>　</a:t>
            </a:r>
            <a:r>
              <a:rPr lang="ja-JP" altLang="en-US"/>
              <a:t> アクションの効果</a:t>
            </a:r>
            <a:endParaRPr lang="ja-JP" altLang="en-US" dirty="0"/>
          </a:p>
          <a:p>
            <a:pPr marL="0" indent="0">
              <a:buNone/>
            </a:pPr>
            <a:r>
              <a:rPr lang="ja-JP" altLang="en-US"/>
              <a:t>調査対象 </a:t>
            </a:r>
            <a:r>
              <a:rPr lang="ja-JP" altLang="en-US" dirty="0"/>
              <a:t>　</a:t>
            </a:r>
            <a:r>
              <a:rPr lang="ja-JP" altLang="en-US"/>
              <a:t>拓殖大学の学生</a:t>
            </a:r>
            <a:r>
              <a:rPr lang="ja-JP" altLang="en-US" dirty="0"/>
              <a:t>　</a:t>
            </a:r>
            <a:r>
              <a:rPr lang="ja-JP" altLang="en-US"/>
              <a:t>男性</a:t>
            </a:r>
            <a:endParaRPr lang="en-US" altLang="ja-JP" dirty="0"/>
          </a:p>
          <a:p>
            <a:pPr marL="0" indent="0">
              <a:buNone/>
            </a:pPr>
            <a:r>
              <a:rPr lang="ja-JP" altLang="en-US"/>
              <a:t>調査方法 </a:t>
            </a:r>
            <a:r>
              <a:rPr lang="ja-JP" altLang="en-US" dirty="0"/>
              <a:t>　</a:t>
            </a:r>
            <a:r>
              <a:rPr lang="ja-JP" altLang="en-US"/>
              <a:t>写真を用いた質問紙調査 </a:t>
            </a:r>
            <a:endParaRPr lang="ja-JP" altLang="en-US" dirty="0"/>
          </a:p>
          <a:p>
            <a:pPr marL="0" indent="0">
              <a:buNone/>
            </a:pPr>
            <a:r>
              <a:rPr lang="ja-JP" altLang="en-US"/>
              <a:t>調査期間    </a:t>
            </a:r>
            <a:r>
              <a:rPr lang="en-US" altLang="zh-TW"/>
              <a:t>2012</a:t>
            </a:r>
            <a:r>
              <a:rPr lang="ja-JP" altLang="en-US"/>
              <a:t>年</a:t>
            </a:r>
            <a:r>
              <a:rPr lang="en-US" altLang="zh-TW"/>
              <a:t>12</a:t>
            </a:r>
            <a:r>
              <a:rPr lang="ja-JP" altLang="en-US"/>
              <a:t>月中旬</a:t>
            </a:r>
            <a:endParaRPr lang="en-US" altLang="ja-JP" dirty="0"/>
          </a:p>
          <a:p>
            <a:pPr marL="0" indent="0">
              <a:buNone/>
            </a:pPr>
            <a:r>
              <a:rPr lang="ja-JP" altLang="en-US"/>
              <a:t>サンプルサイズ </a:t>
            </a:r>
            <a:r>
              <a:rPr lang="ja-JP" altLang="en-US" dirty="0"/>
              <a:t>　</a:t>
            </a:r>
            <a:r>
              <a:rPr lang="ja-JP" altLang="en-US"/>
              <a:t>男性</a:t>
            </a:r>
            <a:r>
              <a:rPr lang="en-US" altLang="ja-JP"/>
              <a:t>75</a:t>
            </a:r>
            <a:r>
              <a:rPr lang="ja-JP" altLang="en-US"/>
              <a:t>人、女性</a:t>
            </a:r>
            <a:r>
              <a:rPr lang="en-US" altLang="ja-JP"/>
              <a:t>75</a:t>
            </a:r>
            <a:r>
              <a:rPr lang="ja-JP" altLang="en-US"/>
              <a:t>人</a:t>
            </a:r>
            <a:endParaRPr lang="en-US" altLang="ja-JP" dirty="0"/>
          </a:p>
          <a:p>
            <a:pPr marL="0" indent="0">
              <a:buNone/>
            </a:pPr>
            <a:r>
              <a:rPr lang="ja-JP" altLang="en-US"/>
              <a:t>分析方法    </a:t>
            </a:r>
            <a:endParaRPr lang="en-US" altLang="ja-JP" dirty="0"/>
          </a:p>
          <a:p>
            <a:pPr marL="0" indent="0">
              <a:buNone/>
            </a:pPr>
            <a:r>
              <a:rPr lang="en-US" altLang="ja-JP"/>
              <a:t>【</a:t>
            </a:r>
            <a:r>
              <a:rPr lang="ja-JP" altLang="en-US"/>
              <a:t>独立変数</a:t>
            </a:r>
            <a:r>
              <a:rPr lang="en-US" altLang="ja-JP"/>
              <a:t>】</a:t>
            </a:r>
            <a:endParaRPr lang="en-US" altLang="ja-JP" dirty="0"/>
          </a:p>
          <a:p>
            <a:pPr marL="0" indent="0">
              <a:buNone/>
            </a:pPr>
            <a:r>
              <a:rPr lang="en-US" altLang="ja-JP"/>
              <a:t>【</a:t>
            </a:r>
            <a:r>
              <a:rPr lang="ja-JP" altLang="en-US"/>
              <a:t>従属変数</a:t>
            </a:r>
            <a:r>
              <a:rPr lang="en-US" altLang="ja-JP"/>
              <a:t>】</a:t>
            </a:r>
            <a:endParaRPr lang="zh-CN" altLang="en-US" dirty="0"/>
          </a:p>
          <a:p>
            <a:pPr marL="0" indent="0">
              <a:buNone/>
            </a:pPr>
            <a:r>
              <a:rPr lang="ja-JP" altLang="en-US"/>
              <a:t>質問文 </a:t>
            </a:r>
            <a:r>
              <a:rPr lang="ja-JP" altLang="en-US" dirty="0"/>
              <a:t>　　　</a:t>
            </a:r>
          </a:p>
        </p:txBody>
      </p:sp>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mtClean="0"/>
              <a:t>34</a:t>
            </a:fld>
            <a:endParaRPr kumimoji="1" lang="ja-JP" altLang="en-US"/>
          </a:p>
        </p:txBody>
      </p:sp>
    </p:spTree>
    <p:extLst>
      <p:ext uri="{BB962C8B-B14F-4D97-AF65-F5344CB8AC3E}">
        <p14:creationId xmlns:p14="http://schemas.microsoft.com/office/powerpoint/2010/main" val="3660859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D093EC3-A252-4572-9902-462148D0A2F5}" type="slidenum">
              <a:rPr kumimoji="1" lang="ja-JP" altLang="en-US" sz="2000" b="1" smtClean="0"/>
              <a:t>35</a:t>
            </a:fld>
            <a:endParaRPr kumimoji="1" lang="ja-JP" altLang="en-US" sz="2000" b="1"/>
          </a:p>
        </p:txBody>
      </p:sp>
      <p:sp>
        <p:nvSpPr>
          <p:cNvPr id="3" name="Shape 359"/>
          <p:cNvSpPr txBox="1">
            <a:spLocks/>
          </p:cNvSpPr>
          <p:nvPr/>
        </p:nvSpPr>
        <p:spPr>
          <a:xfrm>
            <a:off x="457200" y="274637"/>
            <a:ext cx="8229600" cy="1143000"/>
          </a:xfrm>
          <a:prstGeom prst="rect">
            <a:avLst/>
          </a:prstGeom>
        </p:spPr>
        <p:txBody>
          <a:bodyPr lIns="91425" tIns="91425" rIns="91425" bIns="91425" anchor="ctr" anchorCtr="0">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endParaRPr lang="zh-TW" dirty="0"/>
          </a:p>
        </p:txBody>
      </p:sp>
      <p:sp>
        <p:nvSpPr>
          <p:cNvPr id="4" name="Shape 360"/>
          <p:cNvSpPr txBox="1">
            <a:spLocks/>
          </p:cNvSpPr>
          <p:nvPr/>
        </p:nvSpPr>
        <p:spPr>
          <a:xfrm>
            <a:off x="457200" y="1600200"/>
            <a:ext cx="8229600" cy="4526100"/>
          </a:xfrm>
          <a:prstGeom prst="rect">
            <a:avLst/>
          </a:prstGeom>
        </p:spPr>
        <p:txBody>
          <a:bodyPr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buFont typeface="Arial" pitchFamily="34" charset="0"/>
              <a:buNone/>
            </a:pPr>
            <a:r>
              <a:rPr lang="ja-JP" altLang="en-US" dirty="0">
                <a:latin typeface="ＭＳ Ｐゴシック" panose="020B0600070205080204" pitchFamily="50" charset="-128"/>
                <a:ea typeface="ＭＳ Ｐゴシック" panose="020B0600070205080204" pitchFamily="50" charset="-128"/>
              </a:rPr>
              <a:t>　</a:t>
            </a:r>
            <a:r>
              <a:rPr lang="zh-TW" dirty="0">
                <a:latin typeface="ＭＳ Ｐゴシック" panose="020B0600070205080204" pitchFamily="50" charset="-128"/>
                <a:ea typeface="ＭＳ Ｐゴシック" panose="020B0600070205080204" pitchFamily="50" charset="-128"/>
              </a:rPr>
              <a:t>消費者アクション提案においては、その新鮮さと定番化との関係性も重要になってくる</a:t>
            </a:r>
            <a:r>
              <a:rPr lang="zh-TW" dirty="0" smtClean="0">
                <a:latin typeface="ＭＳ Ｐゴシック" panose="020B0600070205080204" pitchFamily="50" charset="-128"/>
                <a:ea typeface="ＭＳ Ｐゴシック" panose="020B0600070205080204" pitchFamily="50" charset="-128"/>
              </a:rPr>
              <a:t>。</a:t>
            </a:r>
            <a:endParaRPr lang="en-US" altLang="zh-TW" dirty="0" smtClean="0">
              <a:latin typeface="ＭＳ Ｐゴシック" panose="020B0600070205080204" pitchFamily="50" charset="-128"/>
              <a:ea typeface="ＭＳ Ｐゴシック" panose="020B0600070205080204" pitchFamily="50" charset="-128"/>
            </a:endParaRPr>
          </a:p>
          <a:p>
            <a:pPr>
              <a:buFont typeface="Arial" pitchFamily="34" charset="0"/>
              <a:buNone/>
            </a:pPr>
            <a:endParaRPr lang="en-US" altLang="zh-TW" dirty="0" smtClean="0"/>
          </a:p>
          <a:p>
            <a:pPr>
              <a:buFont typeface="Arial" pitchFamily="34" charset="0"/>
              <a:buNone/>
            </a:pPr>
            <a:r>
              <a:rPr lang="ja-JP" altLang="en-US" dirty="0" smtClean="0"/>
              <a:t>「ひたパン」「つけパン」というネーミング、対立軸を含む（「きのこの山派」「たけのこの里派」でも</a:t>
            </a:r>
            <a:r>
              <a:rPr lang="ja-JP" altLang="en-US" dirty="0"/>
              <a:t>言える</a:t>
            </a:r>
            <a:r>
              <a:rPr lang="ja-JP" altLang="en-US" dirty="0" smtClean="0"/>
              <a:t>）ことの意味などには今回</a:t>
            </a:r>
            <a:r>
              <a:rPr lang="ja-JP" altLang="en-US" dirty="0"/>
              <a:t>触れていない</a:t>
            </a:r>
            <a:r>
              <a:rPr lang="ja-JP" altLang="en-US" dirty="0" smtClean="0"/>
              <a:t>が、そこも大きく関係してくるという視点も重要になってくる。以後の研究課題。</a:t>
            </a:r>
            <a:endParaRPr lang="zh-TW" dirty="0"/>
          </a:p>
        </p:txBody>
      </p:sp>
    </p:spTree>
    <p:extLst>
      <p:ext uri="{BB962C8B-B14F-4D97-AF65-F5344CB8AC3E}">
        <p14:creationId xmlns:p14="http://schemas.microsoft.com/office/powerpoint/2010/main" val="37437261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D093EC3-A252-4572-9902-462148D0A2F5}" type="slidenum">
              <a:rPr kumimoji="1" lang="ja-JP" altLang="en-US" sz="2000" b="1" smtClean="0"/>
              <a:t>36</a:t>
            </a:fld>
            <a:endParaRPr kumimoji="1" lang="ja-JP" altLang="en-US" sz="2000" b="1" dirty="0"/>
          </a:p>
        </p:txBody>
      </p:sp>
      <p:sp>
        <p:nvSpPr>
          <p:cNvPr id="3" name="Shape 365"/>
          <p:cNvSpPr txBox="1">
            <a:spLocks/>
          </p:cNvSpPr>
          <p:nvPr/>
        </p:nvSpPr>
        <p:spPr>
          <a:xfrm>
            <a:off x="457200" y="274637"/>
            <a:ext cx="8229600" cy="1143000"/>
          </a:xfrm>
          <a:prstGeom prst="rect">
            <a:avLst/>
          </a:prstGeom>
          <a:noFill/>
          <a:ln>
            <a:noFill/>
          </a:ln>
        </p:spPr>
        <p:txBody>
          <a:bodyPr lIns="91425" tIns="45700" rIns="91425" bIns="45700" anchor="ctr" anchorCtr="0">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spcBef>
                <a:spcPts val="0"/>
              </a:spcBef>
              <a:buClr>
                <a:schemeClr val="dk1"/>
              </a:buClr>
              <a:buSzPct val="25000"/>
              <a:buFont typeface="Calibri"/>
              <a:buNone/>
            </a:pPr>
            <a:r>
              <a:rPr lang="zh-TW">
                <a:solidFill>
                  <a:schemeClr val="dk1"/>
                </a:solidFill>
                <a:latin typeface="ＭＳ Ｐゴシック" panose="020B0600070205080204" pitchFamily="50" charset="-128"/>
                <a:ea typeface="ＭＳ Ｐゴシック" panose="020B0600070205080204" pitchFamily="50" charset="-128"/>
                <a:cs typeface="Calibri"/>
                <a:sym typeface="Calibri"/>
              </a:rPr>
              <a:t>参考</a:t>
            </a:r>
            <a:r>
              <a:rPr lang="zh-TW" smtClean="0">
                <a:solidFill>
                  <a:schemeClr val="dk1"/>
                </a:solidFill>
                <a:latin typeface="ＭＳ Ｐゴシック" panose="020B0600070205080204" pitchFamily="50" charset="-128"/>
                <a:ea typeface="ＭＳ Ｐゴシック" panose="020B0600070205080204" pitchFamily="50" charset="-128"/>
                <a:cs typeface="Calibri"/>
                <a:sym typeface="Calibri"/>
              </a:rPr>
              <a:t>文献</a:t>
            </a:r>
            <a:endParaRPr lang="zh-TW" dirty="0"/>
          </a:p>
        </p:txBody>
      </p:sp>
      <p:sp>
        <p:nvSpPr>
          <p:cNvPr id="4" name="Shape 366"/>
          <p:cNvSpPr txBox="1">
            <a:spLocks/>
          </p:cNvSpPr>
          <p:nvPr/>
        </p:nvSpPr>
        <p:spPr>
          <a:xfrm>
            <a:off x="451249" y="1196752"/>
            <a:ext cx="8208912" cy="4032448"/>
          </a:xfrm>
          <a:prstGeom prst="rect">
            <a:avLst/>
          </a:prstGeom>
          <a:noFill/>
          <a:ln>
            <a:noFill/>
          </a:ln>
        </p:spPr>
        <p:txBody>
          <a:bodyPr lIns="91425" tIns="45700" rIns="91425" bIns="45700" anchor="t" anchorCtr="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sz="1600" dirty="0">
                <a:latin typeface="+mj-ea"/>
                <a:ea typeface="+mj-ea"/>
              </a:rPr>
              <a:t>平敷徹男（</a:t>
            </a:r>
            <a:r>
              <a:rPr lang="en-US" altLang="ja-JP" sz="1600" dirty="0">
                <a:latin typeface="+mj-ea"/>
                <a:ea typeface="+mj-ea"/>
              </a:rPr>
              <a:t>2007</a:t>
            </a:r>
            <a:r>
              <a:rPr lang="ja-JP" altLang="en-US" sz="1600" dirty="0">
                <a:latin typeface="+mj-ea"/>
                <a:ea typeface="+mj-ea"/>
              </a:rPr>
              <a:t>）　　</a:t>
            </a:r>
            <a:r>
              <a:rPr lang="en-US" altLang="ja-JP" sz="1600" dirty="0">
                <a:latin typeface="+mj-ea"/>
                <a:ea typeface="+mj-ea"/>
              </a:rPr>
              <a:t>『</a:t>
            </a:r>
            <a:r>
              <a:rPr lang="ja-JP" altLang="en-US" sz="1600" dirty="0">
                <a:latin typeface="+mj-ea"/>
                <a:ea typeface="+mj-ea"/>
              </a:rPr>
              <a:t>脱コモディティ化のマーケティング戦略－成熟市場における関係性の構築について</a:t>
            </a:r>
            <a:r>
              <a:rPr lang="en-US" altLang="ja-JP" sz="1600" dirty="0">
                <a:latin typeface="+mj-ea"/>
                <a:ea typeface="+mj-ea"/>
              </a:rPr>
              <a:t>』</a:t>
            </a:r>
            <a:r>
              <a:rPr lang="ja-JP" altLang="en-US" sz="1600" dirty="0">
                <a:latin typeface="+mj-ea"/>
                <a:ea typeface="+mj-ea"/>
              </a:rPr>
              <a:t>りゅう</a:t>
            </a:r>
            <a:r>
              <a:rPr lang="ja-JP" altLang="en-US" sz="1600" dirty="0" err="1">
                <a:latin typeface="+mj-ea"/>
                <a:ea typeface="+mj-ea"/>
              </a:rPr>
              <a:t>ぎん</a:t>
            </a:r>
            <a:r>
              <a:rPr lang="ja-JP" altLang="en-US" sz="1600" dirty="0">
                <a:latin typeface="+mj-ea"/>
                <a:ea typeface="+mj-ea"/>
              </a:rPr>
              <a:t>調査</a:t>
            </a:r>
            <a:r>
              <a:rPr lang="en-US" altLang="ja-JP" sz="1600" dirty="0">
                <a:latin typeface="+mj-ea"/>
                <a:ea typeface="+mj-ea"/>
              </a:rPr>
              <a:t>27</a:t>
            </a:r>
            <a:r>
              <a:rPr lang="ja-JP" altLang="en-US" sz="1600" dirty="0">
                <a:latin typeface="+mj-ea"/>
                <a:ea typeface="+mj-ea"/>
              </a:rPr>
              <a:t>（</a:t>
            </a:r>
            <a:r>
              <a:rPr lang="en-US" altLang="ja-JP" sz="1600" dirty="0">
                <a:latin typeface="+mj-ea"/>
                <a:ea typeface="+mj-ea"/>
              </a:rPr>
              <a:t>4</a:t>
            </a:r>
            <a:r>
              <a:rPr lang="ja-JP" altLang="en-US" sz="1600" dirty="0">
                <a:latin typeface="+mj-ea"/>
                <a:ea typeface="+mj-ea"/>
              </a:rPr>
              <a:t>）</a:t>
            </a:r>
            <a:r>
              <a:rPr lang="en-US" altLang="ja-JP" sz="1600" dirty="0">
                <a:latin typeface="+mj-ea"/>
                <a:ea typeface="+mj-ea"/>
              </a:rPr>
              <a:t>p.100-112</a:t>
            </a:r>
            <a:endParaRPr lang="en-US" altLang="ja-JP" sz="1600" dirty="0">
              <a:latin typeface="ＭＳ Ｐゴシック" pitchFamily="50" charset="-128"/>
              <a:ea typeface="ＭＳ Ｐゴシック" pitchFamily="50" charset="-128"/>
            </a:endParaRPr>
          </a:p>
          <a:p>
            <a:pPr marL="0" indent="0">
              <a:buNone/>
            </a:pPr>
            <a:r>
              <a:rPr lang="en-US" altLang="ja-JP" sz="1600" dirty="0">
                <a:latin typeface="+mj-ea"/>
                <a:ea typeface="+mj-ea"/>
              </a:rPr>
              <a:t>Your Company and Brands, Free Press</a:t>
            </a:r>
            <a:r>
              <a:rPr lang="ja-JP" altLang="en-US" sz="1600" dirty="0">
                <a:latin typeface="+mj-ea"/>
                <a:ea typeface="+mj-ea"/>
              </a:rPr>
              <a:t>（バーンド・</a:t>
            </a:r>
            <a:r>
              <a:rPr lang="en-US" altLang="ja-JP" sz="1600" dirty="0">
                <a:latin typeface="+mj-ea"/>
                <a:ea typeface="+mj-ea"/>
              </a:rPr>
              <a:t>H</a:t>
            </a:r>
            <a:r>
              <a:rPr lang="ja-JP" altLang="en-US" sz="1600" dirty="0">
                <a:latin typeface="+mj-ea"/>
                <a:ea typeface="+mj-ea"/>
              </a:rPr>
              <a:t>・シュミット（嶋村和恵、広瀬盛一 訳）（</a:t>
            </a:r>
            <a:r>
              <a:rPr lang="en-US" altLang="ja-JP" sz="1600" dirty="0">
                <a:latin typeface="+mj-ea"/>
                <a:ea typeface="+mj-ea"/>
              </a:rPr>
              <a:t>2000</a:t>
            </a:r>
            <a:r>
              <a:rPr lang="ja-JP" altLang="en-US" sz="1600" dirty="0">
                <a:latin typeface="+mj-ea"/>
                <a:ea typeface="+mj-ea"/>
              </a:rPr>
              <a:t>）　　</a:t>
            </a:r>
            <a:r>
              <a:rPr lang="en-US" altLang="ja-JP" sz="1600" dirty="0">
                <a:latin typeface="+mj-ea"/>
                <a:ea typeface="+mj-ea"/>
              </a:rPr>
              <a:t>『</a:t>
            </a:r>
            <a:r>
              <a:rPr lang="ja-JP" altLang="en-US" sz="1600" dirty="0">
                <a:latin typeface="+mj-ea"/>
                <a:ea typeface="+mj-ea"/>
              </a:rPr>
              <a:t>経験価値マーケティング</a:t>
            </a:r>
            <a:r>
              <a:rPr lang="en-US" altLang="ja-JP" sz="1600" dirty="0">
                <a:latin typeface="+mj-ea"/>
                <a:ea typeface="+mj-ea"/>
              </a:rPr>
              <a:t>』</a:t>
            </a:r>
            <a:r>
              <a:rPr lang="ja-JP" altLang="en-US" sz="1600" dirty="0">
                <a:latin typeface="+mj-ea"/>
                <a:ea typeface="+mj-ea"/>
              </a:rPr>
              <a:t>ダイヤモンド社）</a:t>
            </a:r>
            <a:endParaRPr lang="en-US" altLang="ja-JP" sz="1600" dirty="0">
              <a:latin typeface="ＭＳ Ｐゴシック" pitchFamily="50" charset="-128"/>
              <a:ea typeface="ＭＳ Ｐゴシック" pitchFamily="50" charset="-128"/>
            </a:endParaRPr>
          </a:p>
          <a:p>
            <a:pPr marL="0" indent="0">
              <a:buNone/>
            </a:pPr>
            <a:r>
              <a:rPr lang="ja-JP" altLang="en-US" sz="1600" dirty="0">
                <a:latin typeface="+mj-ea"/>
                <a:ea typeface="+mj-ea"/>
              </a:rPr>
              <a:t>三嶋博之（</a:t>
            </a:r>
            <a:r>
              <a:rPr lang="en-US" altLang="ja-JP" sz="1600" dirty="0">
                <a:latin typeface="+mj-ea"/>
                <a:ea typeface="+mj-ea"/>
              </a:rPr>
              <a:t>2000</a:t>
            </a:r>
            <a:r>
              <a:rPr lang="ja-JP" altLang="en-US" sz="1600" dirty="0">
                <a:latin typeface="+mj-ea"/>
                <a:ea typeface="+mj-ea"/>
              </a:rPr>
              <a:t>）　　</a:t>
            </a:r>
            <a:r>
              <a:rPr lang="en-US" altLang="ja-JP" sz="1600" dirty="0">
                <a:latin typeface="+mj-ea"/>
                <a:ea typeface="+mj-ea"/>
              </a:rPr>
              <a:t>『</a:t>
            </a:r>
            <a:r>
              <a:rPr lang="ja-JP" altLang="en-US" sz="1600" dirty="0">
                <a:latin typeface="+mj-ea"/>
                <a:ea typeface="+mj-ea"/>
              </a:rPr>
              <a:t>エコロジカル・マインド</a:t>
            </a:r>
            <a:r>
              <a:rPr lang="en-US" altLang="ja-JP" sz="1600" dirty="0">
                <a:latin typeface="+mj-ea"/>
                <a:ea typeface="+mj-ea"/>
              </a:rPr>
              <a:t>― </a:t>
            </a:r>
            <a:r>
              <a:rPr lang="ja-JP" altLang="en-US" sz="1600" dirty="0">
                <a:latin typeface="+mj-ea"/>
                <a:ea typeface="+mj-ea"/>
              </a:rPr>
              <a:t>知性と環境をつなぐ心理学</a:t>
            </a:r>
            <a:r>
              <a:rPr lang="en-US" altLang="ja-JP" sz="1600" dirty="0">
                <a:latin typeface="+mj-ea"/>
                <a:ea typeface="+mj-ea"/>
              </a:rPr>
              <a:t>』</a:t>
            </a:r>
            <a:r>
              <a:rPr lang="ja-JP" altLang="en-US" sz="1600" dirty="0">
                <a:latin typeface="+mj-ea"/>
                <a:ea typeface="+mj-ea"/>
              </a:rPr>
              <a:t>日本放送出版協会</a:t>
            </a:r>
            <a:endParaRPr lang="en-US" altLang="ja-JP" sz="1600">
              <a:latin typeface="ＭＳ Ｐゴシック" pitchFamily="50" charset="-128"/>
              <a:ea typeface="ＭＳ Ｐゴシック" pitchFamily="50" charset="-128"/>
            </a:endParaRPr>
          </a:p>
          <a:p>
            <a:pPr marL="0" indent="0">
              <a:buNone/>
            </a:pPr>
            <a:r>
              <a:rPr lang="ja-JP" altLang="en-US" sz="1600" dirty="0">
                <a:latin typeface="+mj-ea"/>
                <a:ea typeface="+mj-ea"/>
              </a:rPr>
              <a:t>新倉貴士著</a:t>
            </a:r>
            <a:r>
              <a:rPr lang="en-US" altLang="ja-JP" sz="1600" dirty="0">
                <a:latin typeface="+mj-ea"/>
                <a:ea typeface="+mj-ea"/>
              </a:rPr>
              <a:t>(2005)</a:t>
            </a:r>
            <a:r>
              <a:rPr lang="ja-JP" altLang="en-US" sz="1600" dirty="0">
                <a:latin typeface="+mj-ea"/>
                <a:ea typeface="+mj-ea"/>
              </a:rPr>
              <a:t> 　　</a:t>
            </a:r>
            <a:r>
              <a:rPr lang="en-US" altLang="ja-JP" sz="1600" dirty="0">
                <a:latin typeface="+mj-ea"/>
                <a:ea typeface="+mj-ea"/>
              </a:rPr>
              <a:t>『 </a:t>
            </a:r>
            <a:r>
              <a:rPr lang="ja-JP" altLang="en-US" sz="1600" dirty="0">
                <a:latin typeface="+mj-ea"/>
                <a:ea typeface="+mj-ea"/>
              </a:rPr>
              <a:t>消費者の認知世界 </a:t>
            </a:r>
            <a:r>
              <a:rPr lang="en-US" altLang="ja-JP" sz="1600" dirty="0">
                <a:latin typeface="+mj-ea"/>
                <a:ea typeface="+mj-ea"/>
              </a:rPr>
              <a:t>: </a:t>
            </a:r>
            <a:r>
              <a:rPr lang="ja-JP" altLang="en-US" sz="1600" dirty="0">
                <a:latin typeface="+mj-ea"/>
                <a:ea typeface="+mj-ea"/>
              </a:rPr>
              <a:t>ブランドマーケティング・</a:t>
            </a:r>
            <a:r>
              <a:rPr lang="ja-JP" altLang="en-US" sz="1600">
                <a:latin typeface="+mj-ea"/>
                <a:ea typeface="+mj-ea"/>
              </a:rPr>
              <a:t>パースペクティブ </a:t>
            </a:r>
            <a:r>
              <a:rPr lang="en-US" altLang="ja-JP" sz="1600">
                <a:latin typeface="+mj-ea"/>
                <a:ea typeface="+mj-ea"/>
              </a:rPr>
              <a:t>』</a:t>
            </a:r>
            <a:r>
              <a:rPr lang="ja-JP" altLang="en-US" sz="1600" dirty="0">
                <a:latin typeface="+mj-ea"/>
                <a:ea typeface="+mj-ea"/>
              </a:rPr>
              <a:t>千</a:t>
            </a:r>
            <a:r>
              <a:rPr lang="ja-JP" altLang="en-US" sz="1600">
                <a:latin typeface="+mj-ea"/>
                <a:ea typeface="+mj-ea"/>
              </a:rPr>
              <a:t>倉書房</a:t>
            </a:r>
            <a:endParaRPr lang="en-US" altLang="ja-JP" sz="1600" dirty="0">
              <a:latin typeface="ＭＳ Ｐゴシック" pitchFamily="50" charset="-128"/>
              <a:ea typeface="ＭＳ Ｐゴシック" pitchFamily="50" charset="-128"/>
            </a:endParaRPr>
          </a:p>
          <a:p>
            <a:pPr marL="0" indent="0">
              <a:buNone/>
            </a:pPr>
            <a:r>
              <a:rPr lang="ja-JP" altLang="en-US" sz="1600" dirty="0">
                <a:latin typeface="+mj-ea"/>
                <a:ea typeface="+mj-ea"/>
              </a:rPr>
              <a:t>高橋広行</a:t>
            </a:r>
            <a:r>
              <a:rPr lang="en-US" altLang="ja-JP" sz="1600" dirty="0">
                <a:latin typeface="+mj-ea"/>
                <a:ea typeface="+mj-ea"/>
              </a:rPr>
              <a:t>(2011)</a:t>
            </a:r>
            <a:r>
              <a:rPr lang="ja-JP" altLang="en-US" sz="1600" dirty="0">
                <a:latin typeface="+mj-ea"/>
                <a:ea typeface="+mj-ea"/>
              </a:rPr>
              <a:t>　　　</a:t>
            </a:r>
            <a:r>
              <a:rPr lang="en-US" altLang="ja-JP" sz="1600" dirty="0">
                <a:latin typeface="+mj-ea"/>
                <a:ea typeface="+mj-ea"/>
              </a:rPr>
              <a:t>『</a:t>
            </a:r>
            <a:r>
              <a:rPr lang="ja-JP" altLang="en-US" sz="1600" dirty="0">
                <a:latin typeface="+mj-ea"/>
                <a:ea typeface="+mj-ea"/>
              </a:rPr>
              <a:t>カテゴリーの役割と構造 </a:t>
            </a:r>
            <a:r>
              <a:rPr lang="en-US" altLang="ja-JP" sz="1600" dirty="0">
                <a:latin typeface="+mj-ea"/>
                <a:ea typeface="+mj-ea"/>
              </a:rPr>
              <a:t>: </a:t>
            </a:r>
            <a:r>
              <a:rPr lang="ja-JP" altLang="en-US" sz="1600" dirty="0">
                <a:latin typeface="+mj-ea"/>
                <a:ea typeface="+mj-ea"/>
              </a:rPr>
              <a:t>ブランドとライフスタイルをつなぐ</a:t>
            </a:r>
            <a:r>
              <a:rPr lang="ja-JP" altLang="en-US" sz="1600">
                <a:latin typeface="+mj-ea"/>
                <a:ea typeface="+mj-ea"/>
              </a:rPr>
              <a:t>もの</a:t>
            </a:r>
            <a:r>
              <a:rPr lang="en-US" altLang="ja-JP" sz="1600">
                <a:latin typeface="+mj-ea"/>
                <a:ea typeface="+mj-ea"/>
              </a:rPr>
              <a:t>』</a:t>
            </a:r>
            <a:r>
              <a:rPr lang="ja-JP" altLang="en-US" sz="1600" dirty="0">
                <a:latin typeface="+mj-ea"/>
                <a:ea typeface="+mj-ea"/>
              </a:rPr>
              <a:t>関</a:t>
            </a:r>
            <a:r>
              <a:rPr lang="ja-JP" altLang="en-US" sz="1600">
                <a:latin typeface="+mj-ea"/>
                <a:ea typeface="+mj-ea"/>
              </a:rPr>
              <a:t>西学院大学</a:t>
            </a:r>
            <a:r>
              <a:rPr lang="ja-JP" altLang="en-US" sz="1600" smtClean="0">
                <a:latin typeface="+mj-ea"/>
                <a:ea typeface="+mj-ea"/>
              </a:rPr>
              <a:t>出版社</a:t>
            </a:r>
            <a:endParaRPr lang="en-US" altLang="ja-JP" sz="1600" dirty="0">
              <a:latin typeface="ＭＳ Ｐゴシック" pitchFamily="50" charset="-128"/>
              <a:ea typeface="ＭＳ Ｐゴシック" pitchFamily="50" charset="-128"/>
            </a:endParaRPr>
          </a:p>
          <a:p>
            <a:pPr marL="0" indent="0">
              <a:buNone/>
            </a:pPr>
            <a:r>
              <a:rPr lang="ja-JP" altLang="en-US" sz="1600" smtClean="0">
                <a:latin typeface="+mj-ea"/>
                <a:ea typeface="+mj-ea"/>
              </a:rPr>
              <a:t>青木幸弘、新倉貴士</a:t>
            </a:r>
            <a:r>
              <a:rPr lang="ja-JP" altLang="en-US" sz="1600" err="1">
                <a:latin typeface="+mj-ea"/>
                <a:ea typeface="+mj-ea"/>
              </a:rPr>
              <a:t>、</a:t>
            </a:r>
            <a:r>
              <a:rPr lang="ja-JP" altLang="en-US" sz="1600" smtClean="0">
                <a:latin typeface="+mj-ea"/>
                <a:ea typeface="+mj-ea"/>
              </a:rPr>
              <a:t>佐々木壮</a:t>
            </a:r>
            <a:r>
              <a:rPr lang="ja-JP" altLang="en-US" sz="1600">
                <a:latin typeface="+mj-ea"/>
                <a:ea typeface="+mj-ea"/>
              </a:rPr>
              <a:t>太郎、</a:t>
            </a:r>
            <a:r>
              <a:rPr lang="zh-TW" altLang="en-US" sz="1600">
                <a:latin typeface="ＭＳ Ｐゴシック" pitchFamily="50" charset="-128"/>
                <a:ea typeface="ＭＳ Ｐゴシック" pitchFamily="50" charset="-128"/>
              </a:rPr>
              <a:t> </a:t>
            </a:r>
            <a:r>
              <a:rPr lang="ja-JP" altLang="en-US" sz="1600" smtClean="0">
                <a:latin typeface="+mj-ea"/>
                <a:ea typeface="+mj-ea"/>
              </a:rPr>
              <a:t>松下光司（</a:t>
            </a:r>
            <a:r>
              <a:rPr lang="en-US" altLang="ja-JP" sz="1600" smtClean="0">
                <a:latin typeface="+mj-ea"/>
                <a:ea typeface="+mj-ea"/>
              </a:rPr>
              <a:t>2012</a:t>
            </a:r>
            <a:r>
              <a:rPr lang="ja-JP" altLang="en-US" sz="1600" dirty="0">
                <a:latin typeface="+mj-ea"/>
                <a:ea typeface="+mj-ea"/>
              </a:rPr>
              <a:t>）　</a:t>
            </a:r>
            <a:r>
              <a:rPr lang="ja-JP" altLang="en-US" sz="1600">
                <a:latin typeface="+mj-ea"/>
                <a:ea typeface="+mj-ea"/>
              </a:rPr>
              <a:t>　</a:t>
            </a:r>
            <a:r>
              <a:rPr lang="en-US" altLang="ja-JP" sz="1600" smtClean="0">
                <a:latin typeface="+mj-ea"/>
                <a:ea typeface="+mj-ea"/>
              </a:rPr>
              <a:t>『</a:t>
            </a:r>
            <a:r>
              <a:rPr lang="ja-JP" altLang="en-US" sz="1600" dirty="0">
                <a:latin typeface="+mj-ea"/>
                <a:ea typeface="+mj-ea"/>
              </a:rPr>
              <a:t>消費者行動論</a:t>
            </a:r>
            <a:r>
              <a:rPr lang="en-US" altLang="ja-JP" sz="1600" dirty="0">
                <a:latin typeface="+mj-ea"/>
                <a:ea typeface="+mj-ea"/>
              </a:rPr>
              <a:t>--</a:t>
            </a:r>
            <a:r>
              <a:rPr lang="ja-JP" altLang="en-US" sz="1600" dirty="0">
                <a:latin typeface="+mj-ea"/>
                <a:ea typeface="+mj-ea"/>
              </a:rPr>
              <a:t>マーケティングとブランド構築への</a:t>
            </a:r>
            <a:r>
              <a:rPr lang="ja-JP" altLang="en-US" sz="1600">
                <a:latin typeface="+mj-ea"/>
                <a:ea typeface="+mj-ea"/>
              </a:rPr>
              <a:t>応用</a:t>
            </a:r>
            <a:r>
              <a:rPr lang="en-US" altLang="ja-JP" sz="1600">
                <a:latin typeface="+mj-ea"/>
                <a:ea typeface="+mj-ea"/>
              </a:rPr>
              <a:t>』</a:t>
            </a:r>
            <a:r>
              <a:rPr lang="ja-JP" altLang="en-US" sz="1600" dirty="0">
                <a:latin typeface="+mj-ea"/>
                <a:ea typeface="+mj-ea"/>
              </a:rPr>
              <a:t>有</a:t>
            </a:r>
            <a:r>
              <a:rPr lang="ja-JP" altLang="en-US" sz="1600">
                <a:latin typeface="+mj-ea"/>
                <a:ea typeface="+mj-ea"/>
              </a:rPr>
              <a:t>斐閣 </a:t>
            </a:r>
            <a:endParaRPr lang="en-US" altLang="ja-JP" sz="1600" dirty="0">
              <a:latin typeface="ＭＳ Ｐゴシック" pitchFamily="50" charset="-128"/>
              <a:ea typeface="ＭＳ Ｐゴシック" pitchFamily="50" charset="-128"/>
            </a:endParaRPr>
          </a:p>
          <a:p>
            <a:pPr marL="0" indent="0">
              <a:buNone/>
            </a:pPr>
            <a:r>
              <a:rPr lang="ja-JP" altLang="en-US" sz="1600" dirty="0">
                <a:latin typeface="+mj-ea"/>
                <a:ea typeface="+mj-ea"/>
              </a:rPr>
              <a:t>岩崎邦彦（</a:t>
            </a:r>
            <a:r>
              <a:rPr lang="en-US" altLang="ja-JP" sz="1600" dirty="0">
                <a:latin typeface="+mj-ea"/>
                <a:ea typeface="+mj-ea"/>
              </a:rPr>
              <a:t>2013</a:t>
            </a:r>
            <a:r>
              <a:rPr lang="ja-JP" altLang="en-US" sz="1600" dirty="0">
                <a:latin typeface="+mj-ea"/>
                <a:ea typeface="+mj-ea"/>
              </a:rPr>
              <a:t>）　　</a:t>
            </a:r>
            <a:r>
              <a:rPr lang="en-US" altLang="ja-JP" sz="1600" dirty="0">
                <a:latin typeface="+mj-ea"/>
                <a:ea typeface="+mj-ea"/>
              </a:rPr>
              <a:t>『</a:t>
            </a:r>
            <a:r>
              <a:rPr lang="ja-JP" altLang="en-US" sz="1600" dirty="0">
                <a:latin typeface="+mj-ea"/>
                <a:ea typeface="+mj-ea"/>
              </a:rPr>
              <a:t>小さな会社を強くする ブランドづくりの</a:t>
            </a:r>
            <a:r>
              <a:rPr lang="ja-JP" altLang="en-US" sz="1600">
                <a:latin typeface="+mj-ea"/>
                <a:ea typeface="+mj-ea"/>
              </a:rPr>
              <a:t>教科書</a:t>
            </a:r>
            <a:r>
              <a:rPr lang="en-US" altLang="ja-JP" sz="1600">
                <a:latin typeface="+mj-ea"/>
                <a:ea typeface="+mj-ea"/>
              </a:rPr>
              <a:t>』</a:t>
            </a:r>
            <a:r>
              <a:rPr lang="ja-JP" altLang="en-US" sz="1600" dirty="0">
                <a:latin typeface="+mj-ea"/>
                <a:ea typeface="+mj-ea"/>
              </a:rPr>
              <a:t>日</a:t>
            </a:r>
            <a:r>
              <a:rPr lang="ja-JP" altLang="en-US" sz="1600">
                <a:latin typeface="+mj-ea"/>
                <a:ea typeface="+mj-ea"/>
              </a:rPr>
              <a:t>本経済新聞出版社</a:t>
            </a:r>
            <a:r>
              <a:rPr lang="zh-TW" altLang="en-US" sz="1600">
                <a:latin typeface="+mj-ea"/>
                <a:ea typeface="+mj-ea"/>
              </a:rPr>
              <a:t> </a:t>
            </a:r>
            <a:endParaRPr lang="en-US" altLang="ja-JP" sz="1600" dirty="0">
              <a:latin typeface="ＭＳ Ｐゴシック" pitchFamily="50" charset="-128"/>
              <a:ea typeface="ＭＳ Ｐゴシック" pitchFamily="50" charset="-128"/>
            </a:endParaRPr>
          </a:p>
          <a:p>
            <a:pPr marL="0" indent="0">
              <a:buNone/>
            </a:pPr>
            <a:endParaRPr lang="zh-TW" sz="1600" u="sng" dirty="0">
              <a:latin typeface="ＭＳ Ｐゴシック" pitchFamily="50" charset="-128"/>
              <a:ea typeface="ＭＳ Ｐゴシック" pitchFamily="50" charset="-128"/>
              <a:cs typeface="Arial"/>
              <a:sym typeface="Arial"/>
              <a:hlinkClick r:id="rId2"/>
            </a:endParaRPr>
          </a:p>
          <a:p>
            <a:endParaRPr lang="zh-TW" sz="1600" u="sng">
              <a:latin typeface="ＭＳ Ｐゴシック" pitchFamily="50" charset="-128"/>
              <a:ea typeface="ＭＳ Ｐゴシック" pitchFamily="50" charset="-128"/>
              <a:cs typeface="Arial"/>
              <a:sym typeface="Arial"/>
              <a:hlinkClick r:id="rId2"/>
            </a:endParaRPr>
          </a:p>
          <a:p>
            <a:pPr marL="0" indent="0">
              <a:buNone/>
            </a:pPr>
            <a:endParaRPr lang="zh-TW" sz="1400" dirty="0">
              <a:latin typeface="Arial"/>
              <a:ea typeface="Arial"/>
              <a:cs typeface="Arial"/>
              <a:sym typeface="Arial"/>
            </a:endParaRPr>
          </a:p>
          <a:p>
            <a:endParaRPr lang="zh-TW" sz="1400" dirty="0">
              <a:latin typeface="Arial"/>
              <a:ea typeface="Arial"/>
              <a:cs typeface="Arial"/>
              <a:sym typeface="Arial"/>
            </a:endParaRPr>
          </a:p>
        </p:txBody>
      </p:sp>
    </p:spTree>
    <p:extLst>
      <p:ext uri="{BB962C8B-B14F-4D97-AF65-F5344CB8AC3E}">
        <p14:creationId xmlns:p14="http://schemas.microsoft.com/office/powerpoint/2010/main" val="34999632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normAutofit/>
          </a:bodyPr>
          <a:lstStyle/>
          <a:p>
            <a:r>
              <a:rPr lang="zh-TW" altLang="ja-JP" dirty="0">
                <a:latin typeface="ＭＳ Ｐゴシック" panose="020B0600070205080204" pitchFamily="50" charset="-128"/>
                <a:ea typeface="ＭＳ Ｐゴシック" panose="020B0600070205080204" pitchFamily="50" charset="-128"/>
              </a:rPr>
              <a:t>参考</a:t>
            </a:r>
            <a:r>
              <a:rPr lang="zh-TW" altLang="ja-JP" dirty="0" smtClean="0">
                <a:latin typeface="ＭＳ Ｐゴシック" panose="020B0600070205080204" pitchFamily="50" charset="-128"/>
                <a:ea typeface="ＭＳ Ｐゴシック" panose="020B0600070205080204" pitchFamily="50" charset="-128"/>
              </a:rPr>
              <a:t>URL</a:t>
            </a:r>
            <a:endParaRPr kumimoji="1" lang="ja-JP" altLang="en-US" dirty="0"/>
          </a:p>
        </p:txBody>
      </p:sp>
      <p:sp>
        <p:nvSpPr>
          <p:cNvPr id="4" name="コンテンツ プレースホルダー 3"/>
          <p:cNvSpPr>
            <a:spLocks noGrp="1"/>
          </p:cNvSpPr>
          <p:nvPr>
            <p:ph idx="1"/>
          </p:nvPr>
        </p:nvSpPr>
        <p:spPr>
          <a:xfrm>
            <a:off x="457200" y="1600201"/>
            <a:ext cx="8229600" cy="3124943"/>
          </a:xfrm>
        </p:spPr>
        <p:txBody>
          <a:bodyPr>
            <a:normAutofit fontScale="85000" lnSpcReduction="10000"/>
          </a:bodyPr>
          <a:lstStyle/>
          <a:p>
            <a:pPr marL="0" indent="0">
              <a:spcBef>
                <a:spcPts val="640"/>
              </a:spcBef>
              <a:buClr>
                <a:schemeClr val="dk1"/>
              </a:buClr>
              <a:buSzPct val="25000"/>
              <a:buFont typeface="Calibri"/>
              <a:buNone/>
            </a:pPr>
            <a:r>
              <a:rPr lang="zh-TW" altLang="ja-JP" sz="1800" dirty="0">
                <a:solidFill>
                  <a:schemeClr val="dk1"/>
                </a:solidFill>
                <a:latin typeface="ＭＳ Ｐゴシック" pitchFamily="50" charset="-128"/>
                <a:ea typeface="ＭＳ Ｐゴシック" pitchFamily="50" charset="-128"/>
                <a:cs typeface="Calibri"/>
                <a:sym typeface="Calibri"/>
              </a:rPr>
              <a:t>恩蔵</a:t>
            </a:r>
            <a:r>
              <a:rPr lang="ja-JP" altLang="en-US" sz="1800" dirty="0">
                <a:solidFill>
                  <a:schemeClr val="dk1"/>
                </a:solidFill>
                <a:latin typeface="ＭＳ Ｐゴシック" pitchFamily="50" charset="-128"/>
                <a:ea typeface="ＭＳ Ｐゴシック" pitchFamily="50" charset="-128"/>
                <a:cs typeface="Calibri"/>
                <a:sym typeface="Calibri"/>
              </a:rPr>
              <a:t>（</a:t>
            </a:r>
            <a:r>
              <a:rPr lang="en-US" altLang="ja-JP" sz="1800" dirty="0">
                <a:solidFill>
                  <a:schemeClr val="dk1"/>
                </a:solidFill>
                <a:latin typeface="ＭＳ Ｐゴシック" pitchFamily="50" charset="-128"/>
                <a:ea typeface="ＭＳ Ｐゴシック" pitchFamily="50" charset="-128"/>
                <a:cs typeface="Calibri"/>
                <a:sym typeface="Calibri"/>
              </a:rPr>
              <a:t>2007</a:t>
            </a:r>
            <a:r>
              <a:rPr lang="ja-JP" altLang="en-US" sz="1800" dirty="0">
                <a:solidFill>
                  <a:schemeClr val="dk1"/>
                </a:solidFill>
                <a:latin typeface="ＭＳ Ｐゴシック" pitchFamily="50" charset="-128"/>
                <a:ea typeface="ＭＳ Ｐゴシック" pitchFamily="50" charset="-128"/>
                <a:cs typeface="Calibri"/>
                <a:sym typeface="Calibri"/>
              </a:rPr>
              <a:t>）コモディティ化への対応とこれからのマーケティング</a:t>
            </a:r>
            <a:r>
              <a:rPr lang="ja-JP" altLang="en-US" sz="1800" dirty="0">
                <a:latin typeface="ＭＳ Ｐゴシック" pitchFamily="50" charset="-128"/>
                <a:ea typeface="ＭＳ Ｐゴシック" pitchFamily="50" charset="-128"/>
                <a:cs typeface="Calibri"/>
                <a:sym typeface="Calibri"/>
              </a:rPr>
              <a:t>（</a:t>
            </a:r>
            <a:r>
              <a:rPr lang="zh-TW" altLang="ja-JP" sz="1800" u="sng" dirty="0">
                <a:latin typeface="ＭＳ Ｐゴシック" pitchFamily="50" charset="-128"/>
                <a:ea typeface="ＭＳ Ｐゴシック" pitchFamily="50" charset="-128"/>
                <a:cs typeface="Calibri"/>
                <a:sym typeface="Calibri"/>
                <a:hlinkClick r:id="rId2"/>
              </a:rPr>
              <a:t>http://www.yomiuri-is.co.jp/perigee/feature04.html/2</a:t>
            </a:r>
            <a:r>
              <a:rPr lang="ja-JP" altLang="en-US" sz="1800" u="sng" dirty="0">
                <a:latin typeface="ＭＳ Ｐゴシック" pitchFamily="50" charset="-128"/>
                <a:ea typeface="ＭＳ Ｐゴシック" pitchFamily="50" charset="-128"/>
                <a:cs typeface="Calibri"/>
                <a:sym typeface="Calibri"/>
              </a:rPr>
              <a:t>）</a:t>
            </a:r>
            <a:endParaRPr lang="en-US" altLang="ja-JP" sz="1800" dirty="0">
              <a:latin typeface="ＭＳ Ｐゴシック" pitchFamily="50" charset="-128"/>
              <a:ea typeface="ＭＳ Ｐゴシック" pitchFamily="50" charset="-128"/>
            </a:endParaRPr>
          </a:p>
          <a:p>
            <a:pPr marL="0" indent="0">
              <a:spcBef>
                <a:spcPts val="0"/>
              </a:spcBef>
              <a:buClr>
                <a:schemeClr val="dk1"/>
              </a:buClr>
              <a:buSzPct val="25000"/>
              <a:buNone/>
            </a:pPr>
            <a:r>
              <a:rPr lang="ja-JP" altLang="en-US" sz="1800" dirty="0">
                <a:latin typeface="ＭＳ Ｐゴシック" pitchFamily="50" charset="-128"/>
                <a:ea typeface="ＭＳ Ｐゴシック" pitchFamily="50" charset="-128"/>
              </a:rPr>
              <a:t>丸山一彦（</a:t>
            </a:r>
            <a:r>
              <a:rPr lang="en-US" altLang="ja-JP" sz="1800" dirty="0">
                <a:latin typeface="ＭＳ Ｐゴシック" pitchFamily="50" charset="-128"/>
                <a:ea typeface="ＭＳ Ｐゴシック" pitchFamily="50" charset="-128"/>
              </a:rPr>
              <a:t>2005</a:t>
            </a:r>
            <a:r>
              <a:rPr lang="ja-JP" altLang="en-US" sz="1800" dirty="0">
                <a:latin typeface="ＭＳ Ｐゴシック" pitchFamily="50" charset="-128"/>
                <a:ea typeface="ＭＳ Ｐゴシック" pitchFamily="50" charset="-128"/>
              </a:rPr>
              <a:t>）</a:t>
            </a:r>
            <a:r>
              <a:rPr lang="en-US" altLang="ja-JP" sz="1800" dirty="0">
                <a:latin typeface="ＭＳ Ｐゴシック" pitchFamily="50" charset="-128"/>
                <a:ea typeface="ＭＳ Ｐゴシック" pitchFamily="50" charset="-128"/>
              </a:rPr>
              <a:t>『</a:t>
            </a:r>
            <a:r>
              <a:rPr lang="zh-TW" altLang="ja-JP" sz="1600" dirty="0"/>
              <a:t> </a:t>
            </a:r>
            <a:r>
              <a:rPr lang="ja-JP" altLang="en-US" sz="1800" dirty="0">
                <a:latin typeface="ＭＳ Ｐゴシック" pitchFamily="50" charset="-128"/>
                <a:ea typeface="ＭＳ Ｐゴシック" pitchFamily="50" charset="-128"/>
              </a:rPr>
              <a:t>消費者意識と現状商品の差異に関する研究－女性用シェーバーを事例として－</a:t>
            </a:r>
            <a:r>
              <a:rPr lang="en-US" altLang="ja-JP" sz="1800" dirty="0">
                <a:latin typeface="ＭＳ Ｐゴシック" pitchFamily="50" charset="-128"/>
                <a:ea typeface="ＭＳ Ｐゴシック" pitchFamily="50" charset="-128"/>
              </a:rPr>
              <a:t>』</a:t>
            </a:r>
          </a:p>
          <a:p>
            <a:pPr marL="0" indent="0">
              <a:spcBef>
                <a:spcPts val="0"/>
              </a:spcBef>
              <a:buClr>
                <a:schemeClr val="dk1"/>
              </a:buClr>
              <a:buSzPct val="25000"/>
              <a:buFont typeface="Calibri"/>
              <a:buNone/>
            </a:pPr>
            <a:r>
              <a:rPr lang="en-US" altLang="zh-TW" sz="1800" dirty="0">
                <a:latin typeface="ＭＳ Ｐゴシック" pitchFamily="50" charset="-128"/>
                <a:ea typeface="ＭＳ Ｐゴシック" pitchFamily="50" charset="-128"/>
              </a:rPr>
              <a:t>http://www.seijo.ac.jp/</a:t>
            </a:r>
            <a:r>
              <a:rPr lang="en-US" altLang="zh-TW" sz="1800" dirty="0" err="1">
                <a:latin typeface="ＭＳ Ｐゴシック" pitchFamily="50" charset="-128"/>
                <a:ea typeface="ＭＳ Ｐゴシック" pitchFamily="50" charset="-128"/>
              </a:rPr>
              <a:t>pdf</a:t>
            </a:r>
            <a:r>
              <a:rPr lang="en-US" altLang="zh-TW" sz="1800" dirty="0">
                <a:latin typeface="ＭＳ Ｐゴシック" pitchFamily="50" charset="-128"/>
                <a:ea typeface="ＭＳ Ｐゴシック" pitchFamily="50" charset="-128"/>
              </a:rPr>
              <a:t>/</a:t>
            </a:r>
            <a:r>
              <a:rPr lang="en-US" altLang="zh-TW" sz="1800" dirty="0" err="1">
                <a:latin typeface="ＭＳ Ｐゴシック" pitchFamily="50" charset="-128"/>
                <a:ea typeface="ＭＳ Ｐゴシック" pitchFamily="50" charset="-128"/>
              </a:rPr>
              <a:t>faeco</a:t>
            </a:r>
            <a:r>
              <a:rPr lang="en-US" altLang="zh-TW" sz="1800" dirty="0">
                <a:latin typeface="ＭＳ Ｐゴシック" pitchFamily="50" charset="-128"/>
                <a:ea typeface="ＭＳ Ｐゴシック" pitchFamily="50" charset="-128"/>
              </a:rPr>
              <a:t>/</a:t>
            </a:r>
            <a:r>
              <a:rPr lang="en-US" altLang="zh-TW" sz="1800" dirty="0" err="1">
                <a:latin typeface="ＭＳ Ｐゴシック" pitchFamily="50" charset="-128"/>
                <a:ea typeface="ＭＳ Ｐゴシック" pitchFamily="50" charset="-128"/>
              </a:rPr>
              <a:t>kenkyu</a:t>
            </a:r>
            <a:r>
              <a:rPr lang="en-US" altLang="zh-TW" sz="1800" dirty="0">
                <a:latin typeface="ＭＳ Ｐゴシック" pitchFamily="50" charset="-128"/>
                <a:ea typeface="ＭＳ Ｐゴシック" pitchFamily="50" charset="-128"/>
              </a:rPr>
              <a:t>/171/</a:t>
            </a:r>
            <a:r>
              <a:rPr lang="en-US" altLang="zh-TW" sz="1800" dirty="0" err="1">
                <a:latin typeface="ＭＳ Ｐゴシック" pitchFamily="50" charset="-128"/>
                <a:ea typeface="ＭＳ Ｐゴシック" pitchFamily="50" charset="-128"/>
              </a:rPr>
              <a:t>maruyama.pdf#search</a:t>
            </a:r>
            <a:r>
              <a:rPr lang="en-US" altLang="zh-TW" sz="1800" dirty="0">
                <a:latin typeface="ＭＳ Ｐゴシック" pitchFamily="50" charset="-128"/>
                <a:ea typeface="ＭＳ Ｐゴシック" pitchFamily="50" charset="-128"/>
              </a:rPr>
              <a:t>='%E6%B6%88%E8%B2%BB%E8%80%85%E6%84%8F%E8%AD%98%E3%81%A8%E7%8F%BE%E7%8A%B6%E5%95%86%E5%93%81%E3%81%AE%E5%B7%AE%E7%95%B0%E3%81%AB%E9%96%A2%E3%81%99%E3%82%8B%E7%A0%94%E7%A9%B6%EF%BC%8D%E5%A5%B3%E6%80%A7%E7%94%A8%E3%82%B7%E3%82%A7%E3%83%BC%E3%83%90%E3%83%BC%E3%82%92%E4%BA%8B%E4%BE%8B%E3%81%A8%E3%81%97%E3%81%A6%EF%BC%8D‘</a:t>
            </a:r>
          </a:p>
          <a:p>
            <a:pPr marL="0" indent="0">
              <a:spcBef>
                <a:spcPts val="0"/>
              </a:spcBef>
              <a:buClr>
                <a:schemeClr val="dk1"/>
              </a:buClr>
              <a:buSzPct val="25000"/>
              <a:buFont typeface="Calibri"/>
              <a:buNone/>
            </a:pPr>
            <a:endParaRPr lang="en-US" altLang="zh-TW" sz="1800" dirty="0">
              <a:latin typeface="ＭＳ Ｐゴシック" pitchFamily="50" charset="-128"/>
              <a:ea typeface="ＭＳ Ｐゴシック" pitchFamily="50" charset="-128"/>
            </a:endParaRPr>
          </a:p>
          <a:p>
            <a:pPr marL="0" indent="0">
              <a:spcBef>
                <a:spcPts val="0"/>
              </a:spcBef>
              <a:buClr>
                <a:schemeClr val="dk1"/>
              </a:buClr>
              <a:buSzPct val="25000"/>
              <a:buFont typeface="Calibri"/>
              <a:buNone/>
            </a:pPr>
            <a:r>
              <a:rPr lang="zh-TW" altLang="ja-JP" sz="1800" dirty="0">
                <a:latin typeface="ＭＳ Ｐゴシック" pitchFamily="50" charset="-128"/>
                <a:ea typeface="ＭＳ Ｐゴシック" pitchFamily="50" charset="-128"/>
              </a:rPr>
              <a:t>長沢</a:t>
            </a:r>
            <a:r>
              <a:rPr lang="zh-TW" altLang="ja-JP" sz="1800" dirty="0">
                <a:solidFill>
                  <a:schemeClr val="dk1"/>
                </a:solidFill>
                <a:latin typeface="ＭＳ Ｐゴシック" pitchFamily="50" charset="-128"/>
                <a:ea typeface="ＭＳ Ｐゴシック" pitchFamily="50" charset="-128"/>
                <a:cs typeface="Calibri"/>
                <a:sym typeface="Calibri"/>
              </a:rPr>
              <a:t>伸也</a:t>
            </a:r>
            <a:r>
              <a:rPr lang="zh-TW" altLang="ja-JP" sz="1800" dirty="0">
                <a:latin typeface="ＭＳ Ｐゴシック" pitchFamily="50" charset="-128"/>
                <a:ea typeface="ＭＳ Ｐゴシック" pitchFamily="50" charset="-128"/>
              </a:rPr>
              <a:t>,</a:t>
            </a:r>
            <a:r>
              <a:rPr lang="zh-TW" altLang="ja-JP" sz="1800" dirty="0">
                <a:solidFill>
                  <a:schemeClr val="dk1"/>
                </a:solidFill>
                <a:latin typeface="ＭＳ Ｐゴシック" pitchFamily="50" charset="-128"/>
                <a:ea typeface="ＭＳ Ｐゴシック" pitchFamily="50" charset="-128"/>
                <a:cs typeface="Calibri"/>
                <a:sym typeface="Calibri"/>
              </a:rPr>
              <a:t>大津真 一</a:t>
            </a:r>
            <a:r>
              <a:rPr lang="zh-TW" altLang="ja-JP" sz="1800" dirty="0">
                <a:latin typeface="ＭＳ Ｐゴシック" pitchFamily="50" charset="-128"/>
                <a:ea typeface="ＭＳ Ｐゴシック" pitchFamily="50" charset="-128"/>
              </a:rPr>
              <a:t>（2011）</a:t>
            </a:r>
            <a:r>
              <a:rPr lang="zh-TW" altLang="ja-JP" sz="1800" dirty="0">
                <a:solidFill>
                  <a:schemeClr val="dk1"/>
                </a:solidFill>
                <a:latin typeface="ＭＳ Ｐゴシック" pitchFamily="50" charset="-128"/>
                <a:ea typeface="ＭＳ Ｐゴシック" pitchFamily="50" charset="-128"/>
                <a:cs typeface="Calibri"/>
                <a:sym typeface="Calibri"/>
              </a:rPr>
              <a:t>消費者経験視点による差異化戦略― 消費者経験概念の再構築 ―</a:t>
            </a:r>
            <a:endParaRPr lang="zh-TW" altLang="ja-JP" sz="1800" dirty="0">
              <a:latin typeface="ＭＳ Ｐゴシック" pitchFamily="50" charset="-128"/>
              <a:ea typeface="ＭＳ Ｐゴシック" pitchFamily="50" charset="-128"/>
            </a:endParaRPr>
          </a:p>
          <a:p>
            <a:pPr marL="0" indent="0">
              <a:spcBef>
                <a:spcPts val="320"/>
              </a:spcBef>
              <a:buClr>
                <a:schemeClr val="dk1"/>
              </a:buClr>
              <a:buSzPct val="25000"/>
              <a:buFont typeface="Calibri"/>
              <a:buNone/>
            </a:pPr>
            <a:r>
              <a:rPr lang="ja-JP" altLang="en-US" sz="1800" u="sng" dirty="0">
                <a:latin typeface="ＭＳ Ｐゴシック" pitchFamily="50" charset="-128"/>
                <a:ea typeface="ＭＳ Ｐゴシック" pitchFamily="50" charset="-128"/>
                <a:cs typeface="Calibri"/>
                <a:sym typeface="Calibri"/>
                <a:hlinkClick r:id="rId3"/>
              </a:rPr>
              <a:t>（</a:t>
            </a:r>
            <a:r>
              <a:rPr lang="zh-TW" altLang="ja-JP" sz="1800" u="sng" dirty="0">
                <a:latin typeface="ＭＳ Ｐゴシック" pitchFamily="50" charset="-128"/>
                <a:ea typeface="ＭＳ Ｐゴシック" pitchFamily="50" charset="-128"/>
                <a:cs typeface="Calibri"/>
                <a:sym typeface="Calibri"/>
                <a:hlinkClick r:id="rId3"/>
              </a:rPr>
              <a:t>http://dspace.wul.waseda.ac.jp/dspace/bitstream/2065/32703/1/WasedaKokusaiKeieiKenkyu_42_Nagasawa.pdf#search=‘%E7%B5%8C%E9%A8%93%E4%BE%A1%E5%80%A4%E6%88%A6%E7%95%A5%E3%81%A8%E3%81%AF</a:t>
            </a:r>
            <a:r>
              <a:rPr lang="zh-TW" altLang="ja-JP" sz="1800" dirty="0">
                <a:latin typeface="ＭＳ Ｐゴシック" pitchFamily="50" charset="-128"/>
                <a:ea typeface="ＭＳ Ｐゴシック" pitchFamily="50" charset="-128"/>
                <a:cs typeface="Calibri"/>
                <a:sym typeface="Calibri"/>
              </a:rPr>
              <a:t>‘</a:t>
            </a:r>
            <a:r>
              <a:rPr lang="ja-JP" altLang="en-US" sz="1800" dirty="0">
                <a:latin typeface="ＭＳ Ｐゴシック" pitchFamily="50" charset="-128"/>
                <a:ea typeface="ＭＳ Ｐゴシック" pitchFamily="50" charset="-128"/>
                <a:cs typeface="Calibri"/>
                <a:sym typeface="Calibri"/>
              </a:rPr>
              <a:t>）</a:t>
            </a:r>
            <a:endParaRPr lang="zh-TW" altLang="ja-JP" sz="1800" dirty="0">
              <a:latin typeface="ＭＳ Ｐゴシック" pitchFamily="50" charset="-128"/>
              <a:ea typeface="ＭＳ Ｐゴシック" pitchFamily="50" charset="-128"/>
              <a:cs typeface="Calibri"/>
              <a:sym typeface="Calibri"/>
            </a:endParaRPr>
          </a:p>
        </p:txBody>
      </p:sp>
      <p:sp>
        <p:nvSpPr>
          <p:cNvPr id="2" name="スライド番号プレースホルダー 1"/>
          <p:cNvSpPr>
            <a:spLocks noGrp="1"/>
          </p:cNvSpPr>
          <p:nvPr>
            <p:ph type="sldNum" sz="quarter" idx="12"/>
          </p:nvPr>
        </p:nvSpPr>
        <p:spPr/>
        <p:txBody>
          <a:bodyPr/>
          <a:lstStyle/>
          <a:p>
            <a:fld id="{7D093EC3-A252-4572-9902-462148D0A2F5}" type="slidenum">
              <a:rPr kumimoji="1" lang="ja-JP" altLang="en-US" smtClean="0"/>
              <a:t>37</a:t>
            </a:fld>
            <a:endParaRPr kumimoji="1" lang="ja-JP" altLang="en-US"/>
          </a:p>
        </p:txBody>
      </p:sp>
    </p:spTree>
    <p:extLst>
      <p:ext uri="{BB962C8B-B14F-4D97-AF65-F5344CB8AC3E}">
        <p14:creationId xmlns:p14="http://schemas.microsoft.com/office/powerpoint/2010/main" val="32586633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D093EC3-A252-4572-9902-462148D0A2F5}" type="slidenum">
              <a:rPr kumimoji="1" lang="ja-JP" altLang="en-US" sz="2000" b="1" smtClean="0"/>
              <a:t>38</a:t>
            </a:fld>
            <a:endParaRPr kumimoji="1" lang="ja-JP" altLang="en-US" b="1" dirty="0"/>
          </a:p>
        </p:txBody>
      </p:sp>
      <p:sp>
        <p:nvSpPr>
          <p:cNvPr id="3" name="Shape 373"/>
          <p:cNvSpPr txBox="1">
            <a:spLocks/>
          </p:cNvSpPr>
          <p:nvPr/>
        </p:nvSpPr>
        <p:spPr>
          <a:xfrm>
            <a:off x="457200" y="1600200"/>
            <a:ext cx="8229600" cy="4526100"/>
          </a:xfrm>
          <a:prstGeom prst="rect">
            <a:avLst/>
          </a:prstGeom>
        </p:spPr>
        <p:txBody>
          <a:bodyPr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Font typeface="Arial" pitchFamily="34" charset="0"/>
              <a:buNone/>
            </a:pPr>
            <a:endParaRPr lang="en-US" altLang="zh-TW" sz="4000" dirty="0">
              <a:latin typeface="ＭＳ Ｐゴシック" panose="020B0600070205080204" pitchFamily="50" charset="-128"/>
              <a:ea typeface="ＭＳ Ｐゴシック" panose="020B0600070205080204" pitchFamily="50" charset="-128"/>
            </a:endParaRPr>
          </a:p>
          <a:p>
            <a:pPr algn="ctr">
              <a:buFont typeface="Arial" pitchFamily="34" charset="0"/>
              <a:buNone/>
            </a:pPr>
            <a:r>
              <a:rPr lang="zh-TW" sz="4000">
                <a:latin typeface="ＭＳ Ｐゴシック" panose="020B0600070205080204" pitchFamily="50" charset="-128"/>
                <a:ea typeface="ＭＳ Ｐゴシック" panose="020B0600070205080204" pitchFamily="50" charset="-128"/>
              </a:rPr>
              <a:t>ご清聴</a:t>
            </a:r>
            <a:r>
              <a:rPr lang="zh-TW" sz="4000" dirty="0">
                <a:latin typeface="ＭＳ Ｐゴシック" panose="020B0600070205080204" pitchFamily="50" charset="-128"/>
                <a:ea typeface="ＭＳ Ｐゴシック" panose="020B0600070205080204" pitchFamily="50" charset="-128"/>
              </a:rPr>
              <a:t>ありがとうございました</a:t>
            </a:r>
            <a:endParaRPr lang="zh-TW" sz="4000" dirty="0"/>
          </a:p>
        </p:txBody>
      </p:sp>
    </p:spTree>
    <p:extLst>
      <p:ext uri="{BB962C8B-B14F-4D97-AF65-F5344CB8AC3E}">
        <p14:creationId xmlns:p14="http://schemas.microsoft.com/office/powerpoint/2010/main" val="13281640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a:t>経験の「想像」→差別化</a:t>
            </a:r>
            <a:r>
              <a:rPr lang="ja-JP" altLang="en-US" dirty="0" smtClean="0"/>
              <a:t>？</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経験を想像することで、実際に経験したときと同じもしくはそれに近い効果があるのではないか？疑似体験的な</a:t>
            </a:r>
            <a:endParaRPr kumimoji="1" lang="en-US" altLang="ja-JP" dirty="0" smtClean="0"/>
          </a:p>
          <a:p>
            <a:r>
              <a:rPr lang="ja-JP" altLang="en-US" dirty="0" smtClean="0"/>
              <a:t>そう</a:t>
            </a:r>
            <a:r>
              <a:rPr lang="ja-JP" altLang="en-US" dirty="0"/>
              <a:t>であれば</a:t>
            </a:r>
            <a:r>
              <a:rPr lang="ja-JP" altLang="en-US" dirty="0" smtClean="0"/>
              <a:t>、差別化することができる。</a:t>
            </a:r>
            <a:endParaRPr kumimoji="1" lang="ja-JP" altLang="en-US" dirty="0"/>
          </a:p>
        </p:txBody>
      </p:sp>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mtClean="0"/>
              <a:t>39</a:t>
            </a:fld>
            <a:endParaRPr kumimoji="1" lang="ja-JP" altLang="en-US"/>
          </a:p>
        </p:txBody>
      </p:sp>
    </p:spTree>
    <p:extLst>
      <p:ext uri="{BB962C8B-B14F-4D97-AF65-F5344CB8AC3E}">
        <p14:creationId xmlns:p14="http://schemas.microsoft.com/office/powerpoint/2010/main" val="371838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4</a:t>
            </a:fld>
            <a:endParaRPr kumimoji="1" lang="ja-JP" altLang="en-US"/>
          </a:p>
        </p:txBody>
      </p:sp>
      <p:sp>
        <p:nvSpPr>
          <p:cNvPr id="8" name="Shape 130"/>
          <p:cNvSpPr txBox="1">
            <a:spLocks/>
          </p:cNvSpPr>
          <p:nvPr/>
        </p:nvSpPr>
        <p:spPr>
          <a:xfrm>
            <a:off x="323528" y="104048"/>
            <a:ext cx="8229600" cy="1143000"/>
          </a:xfrm>
          <a:prstGeom prst="rect">
            <a:avLst/>
          </a:prstGeom>
          <a:noFill/>
          <a:ln>
            <a:noFill/>
          </a:ln>
        </p:spPr>
        <p:txBody>
          <a:bodyPr lIns="91425" tIns="45700" rIns="91425" bIns="45700" anchor="ctr" anchorCtr="0">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spcBef>
                <a:spcPts val="0"/>
              </a:spcBef>
              <a:buClr>
                <a:schemeClr val="dk1"/>
              </a:buClr>
              <a:buSzPct val="25000"/>
              <a:buFont typeface="Calibri"/>
              <a:buNone/>
            </a:pPr>
            <a:r>
              <a:rPr lang="zh-TW" b="1" dirty="0" smtClean="0">
                <a:solidFill>
                  <a:schemeClr val="dk1"/>
                </a:solidFill>
                <a:latin typeface="ＭＳ Ｐゴシック" pitchFamily="50" charset="-128"/>
                <a:ea typeface="ＭＳ Ｐゴシック" pitchFamily="50" charset="-128"/>
                <a:cs typeface="Calibri"/>
                <a:sym typeface="Calibri"/>
              </a:rPr>
              <a:t>事例</a:t>
            </a:r>
            <a:r>
              <a:rPr lang="zh-TW" b="1" dirty="0" smtClean="0">
                <a:latin typeface="ＭＳ Ｐゴシック" pitchFamily="50" charset="-128"/>
                <a:ea typeface="ＭＳ Ｐゴシック" pitchFamily="50" charset="-128"/>
              </a:rPr>
              <a:t>：</a:t>
            </a:r>
            <a:r>
              <a:rPr lang="ja-JP" altLang="en-US" b="1" dirty="0" smtClean="0">
                <a:latin typeface="ＭＳ Ｐゴシック" pitchFamily="50" charset="-128"/>
                <a:ea typeface="ＭＳ Ｐゴシック" pitchFamily="50" charset="-128"/>
              </a:rPr>
              <a:t>リプトン　レンジでチン</a:t>
            </a:r>
            <a:endParaRPr lang="zh-TW" b="1" dirty="0">
              <a:latin typeface="ＭＳ Ｐゴシック" pitchFamily="50" charset="-128"/>
              <a:ea typeface="ＭＳ Ｐゴシック" pitchFamily="50" charset="-128"/>
            </a:endParaRPr>
          </a:p>
        </p:txBody>
      </p:sp>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7135" t="21390" r="10073" b="9527"/>
          <a:stretch/>
        </p:blipFill>
        <p:spPr bwMode="auto">
          <a:xfrm>
            <a:off x="323528" y="1196752"/>
            <a:ext cx="8077686" cy="5392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8681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40</a:t>
            </a:fld>
            <a:endParaRPr kumimoji="1" lang="ja-JP" altLang="en-US" sz="3600" b="1" dirty="0"/>
          </a:p>
        </p:txBody>
      </p:sp>
      <p:sp>
        <p:nvSpPr>
          <p:cNvPr id="5" name="Shape 261"/>
          <p:cNvSpPr txBox="1">
            <a:spLocks/>
          </p:cNvSpPr>
          <p:nvPr/>
        </p:nvSpPr>
        <p:spPr>
          <a:xfrm>
            <a:off x="386500" y="62512"/>
            <a:ext cx="8229600" cy="1143000"/>
          </a:xfrm>
          <a:prstGeom prst="rect">
            <a:avLst/>
          </a:prstGeom>
        </p:spPr>
        <p:txBody>
          <a:bodyPr lIns="91425" tIns="91425" rIns="91425" bIns="91425" anchor="ctr" anchorCtr="0">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zh-TW" smtClean="0">
                <a:latin typeface="ＭＳ Ｐゴシック" pitchFamily="50" charset="-128"/>
                <a:ea typeface="ＭＳ Ｐゴシック" pitchFamily="50" charset="-128"/>
              </a:rPr>
              <a:t>私たちの考察</a:t>
            </a:r>
            <a:endParaRPr lang="zh-TW" dirty="0">
              <a:latin typeface="ＭＳ Ｐゴシック" pitchFamily="50" charset="-128"/>
              <a:ea typeface="ＭＳ Ｐゴシック" pitchFamily="50" charset="-128"/>
            </a:endParaRPr>
          </a:p>
        </p:txBody>
      </p:sp>
      <p:sp>
        <p:nvSpPr>
          <p:cNvPr id="6" name="Shape 262"/>
          <p:cNvSpPr txBox="1">
            <a:spLocks/>
          </p:cNvSpPr>
          <p:nvPr/>
        </p:nvSpPr>
        <p:spPr>
          <a:xfrm>
            <a:off x="527900" y="1006325"/>
            <a:ext cx="8229600" cy="3358779"/>
          </a:xfrm>
          <a:prstGeom prst="rect">
            <a:avLst/>
          </a:prstGeom>
        </p:spPr>
        <p:txBody>
          <a:bodyPr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endParaRPr lang="zh-TW" sz="3000" dirty="0">
              <a:latin typeface="Arial"/>
              <a:ea typeface="Arial"/>
              <a:cs typeface="Arial"/>
              <a:sym typeface="Arial"/>
            </a:endParaRPr>
          </a:p>
          <a:p>
            <a:pPr marL="0" indent="0">
              <a:lnSpc>
                <a:spcPct val="115000"/>
              </a:lnSpc>
              <a:spcBef>
                <a:spcPts val="0"/>
              </a:spcBef>
              <a:buClr>
                <a:schemeClr val="dk1"/>
              </a:buClr>
              <a:buSzPct val="36666"/>
              <a:buFont typeface="Arial"/>
              <a:buNone/>
            </a:pPr>
            <a:r>
              <a:rPr lang="zh-TW" sz="3000" dirty="0" smtClean="0">
                <a:latin typeface="ＭＳ Ｐゴシック" pitchFamily="50" charset="-128"/>
                <a:ea typeface="ＭＳ Ｐゴシック" pitchFamily="50" charset="-128"/>
                <a:cs typeface="Arial"/>
                <a:sym typeface="Arial"/>
              </a:rPr>
              <a:t>低価格食品においては、</a:t>
            </a:r>
            <a:r>
              <a:rPr lang="zh-TW" sz="3000" b="1" u="sng" dirty="0" smtClean="0">
                <a:latin typeface="ＭＳ Ｐゴシック" pitchFamily="50" charset="-128"/>
                <a:ea typeface="ＭＳ Ｐゴシック" pitchFamily="50" charset="-128"/>
                <a:cs typeface="Arial"/>
                <a:sym typeface="Arial"/>
              </a:rPr>
              <a:t>使用・体験をする前</a:t>
            </a:r>
            <a:r>
              <a:rPr lang="zh-TW" sz="3000" u="sng" dirty="0" smtClean="0">
                <a:latin typeface="ＭＳ Ｐゴシック" pitchFamily="50" charset="-128"/>
                <a:ea typeface="ＭＳ Ｐゴシック" pitchFamily="50" charset="-128"/>
                <a:cs typeface="Arial"/>
                <a:sym typeface="Arial"/>
              </a:rPr>
              <a:t>の段階（＝</a:t>
            </a:r>
            <a:r>
              <a:rPr lang="zh-TW" sz="3000" b="1" u="sng" dirty="0" smtClean="0">
                <a:latin typeface="ＭＳ Ｐゴシック" pitchFamily="50" charset="-128"/>
                <a:ea typeface="ＭＳ Ｐゴシック" pitchFamily="50" charset="-128"/>
                <a:cs typeface="Arial"/>
                <a:sym typeface="Arial"/>
              </a:rPr>
              <a:t>提案を</a:t>
            </a:r>
            <a:r>
              <a:rPr lang="ja-JP" altLang="en-US" sz="3000" b="1" u="sng" dirty="0" smtClean="0">
                <a:latin typeface="ＭＳ Ｐゴシック" pitchFamily="50" charset="-128"/>
                <a:ea typeface="ＭＳ Ｐゴシック" pitchFamily="50" charset="-128"/>
                <a:cs typeface="Arial"/>
                <a:sym typeface="Arial"/>
              </a:rPr>
              <a:t>知った</a:t>
            </a:r>
            <a:r>
              <a:rPr lang="zh-TW" sz="3000" b="1" u="sng" dirty="0" smtClean="0">
                <a:latin typeface="ＭＳ Ｐゴシック" pitchFamily="50" charset="-128"/>
                <a:ea typeface="ＭＳ Ｐゴシック" pitchFamily="50" charset="-128"/>
                <a:cs typeface="Arial"/>
                <a:sym typeface="Arial"/>
              </a:rPr>
              <a:t>段階</a:t>
            </a:r>
            <a:r>
              <a:rPr lang="zh-TW" sz="3000" u="sng" dirty="0" smtClean="0">
                <a:latin typeface="ＭＳ Ｐゴシック" pitchFamily="50" charset="-128"/>
                <a:ea typeface="ＭＳ Ｐゴシック" pitchFamily="50" charset="-128"/>
                <a:cs typeface="Arial"/>
                <a:sym typeface="Arial"/>
              </a:rPr>
              <a:t>）で、差別化</a:t>
            </a:r>
            <a:r>
              <a:rPr lang="zh-TW" sz="3000" dirty="0" smtClean="0">
                <a:latin typeface="ＭＳ Ｐゴシック" pitchFamily="50" charset="-128"/>
                <a:ea typeface="ＭＳ Ｐゴシック" pitchFamily="50" charset="-128"/>
                <a:cs typeface="Arial"/>
                <a:sym typeface="Arial"/>
              </a:rPr>
              <a:t>することが重要になってくるのではないかと考えた。</a:t>
            </a:r>
          </a:p>
          <a:p>
            <a:pPr lvl="1"/>
            <a:endParaRPr lang="zh-TW" sz="2600" dirty="0" smtClean="0">
              <a:latin typeface="ＭＳ Ｐゴシック" pitchFamily="50" charset="-128"/>
              <a:ea typeface="ＭＳ Ｐゴシック" pitchFamily="50" charset="-128"/>
              <a:cs typeface="Arial"/>
              <a:sym typeface="Arial"/>
            </a:endParaRPr>
          </a:p>
        </p:txBody>
      </p:sp>
      <p:sp>
        <p:nvSpPr>
          <p:cNvPr id="8" name="テキスト ボックス 7"/>
          <p:cNvSpPr txBox="1"/>
          <p:nvPr/>
        </p:nvSpPr>
        <p:spPr>
          <a:xfrm>
            <a:off x="611560" y="3515561"/>
            <a:ext cx="2376264" cy="523220"/>
          </a:xfrm>
          <a:prstGeom prst="rect">
            <a:avLst/>
          </a:prstGeom>
          <a:noFill/>
        </p:spPr>
        <p:txBody>
          <a:bodyPr wrap="square" rtlCol="0">
            <a:spAutoFit/>
          </a:bodyPr>
          <a:lstStyle/>
          <a:p>
            <a:r>
              <a:rPr lang="ja-JP" altLang="en-US" sz="2800" dirty="0" smtClean="0">
                <a:solidFill>
                  <a:srgbClr val="FF0000"/>
                </a:solidFill>
              </a:rPr>
              <a:t>購買する前！</a:t>
            </a:r>
            <a:endParaRPr kumimoji="1" lang="ja-JP" altLang="en-US" sz="2800" dirty="0">
              <a:solidFill>
                <a:srgbClr val="FF0000"/>
              </a:solidFill>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963" t="5931" r="41624" b="4878"/>
          <a:stretch/>
        </p:blipFill>
        <p:spPr bwMode="auto">
          <a:xfrm>
            <a:off x="436306" y="4084553"/>
            <a:ext cx="2551518" cy="2433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99702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5</a:t>
            </a:fld>
            <a:endParaRPr kumimoji="1" lang="ja-JP" altLang="en-US"/>
          </a:p>
        </p:txBody>
      </p:sp>
      <p:sp>
        <p:nvSpPr>
          <p:cNvPr id="5" name="Shape 155"/>
          <p:cNvSpPr txBox="1">
            <a:spLocks/>
          </p:cNvSpPr>
          <p:nvPr/>
        </p:nvSpPr>
        <p:spPr>
          <a:xfrm>
            <a:off x="0" y="44624"/>
            <a:ext cx="8992468" cy="884574"/>
          </a:xfrm>
          <a:prstGeom prst="rect">
            <a:avLst/>
          </a:prstGeom>
        </p:spPr>
        <p:txBody>
          <a:bodyPr lIns="91425" tIns="91425" rIns="91425" bIns="91425" anchor="ctr" anchorCtr="0">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zh-TW" sz="3600" b="1" dirty="0" smtClean="0">
                <a:latin typeface="ＭＳ Ｐゴシック" pitchFamily="50" charset="-128"/>
                <a:ea typeface="ＭＳ Ｐゴシック" pitchFamily="50" charset="-128"/>
              </a:rPr>
              <a:t>事例：クノールカップスープ</a:t>
            </a:r>
            <a:r>
              <a:rPr lang="ja-JP" altLang="en-US" sz="3600" b="1" dirty="0" smtClean="0">
                <a:latin typeface="ＭＳ Ｐゴシック" pitchFamily="50" charset="-128"/>
                <a:ea typeface="ＭＳ Ｐゴシック" pitchFamily="50" charset="-128"/>
              </a:rPr>
              <a:t>を</a:t>
            </a:r>
            <a:endParaRPr lang="en-US" altLang="ja-JP" sz="3600" b="1" dirty="0" smtClean="0">
              <a:latin typeface="ＭＳ Ｐゴシック" pitchFamily="50" charset="-128"/>
              <a:ea typeface="ＭＳ Ｐゴシック" pitchFamily="50" charset="-128"/>
            </a:endParaRPr>
          </a:p>
          <a:p>
            <a:r>
              <a:rPr lang="ja-JP" altLang="en-US" sz="3600" b="1" dirty="0" smtClean="0">
                <a:latin typeface="ＭＳ Ｐゴシック" pitchFamily="50" charset="-128"/>
                <a:ea typeface="ＭＳ Ｐゴシック" pitchFamily="50" charset="-128"/>
              </a:rPr>
              <a:t>パンにつける・浸す</a:t>
            </a:r>
            <a:endParaRPr lang="zh-TW" sz="3600" b="1" dirty="0">
              <a:latin typeface="ＭＳ Ｐゴシック" pitchFamily="50" charset="-128"/>
              <a:ea typeface="ＭＳ Ｐゴシック" pitchFamily="50" charset="-128"/>
            </a:endParaRPr>
          </a:p>
        </p:txBody>
      </p:sp>
      <p:sp>
        <p:nvSpPr>
          <p:cNvPr id="7" name="Shape 157"/>
          <p:cNvSpPr/>
          <p:nvPr/>
        </p:nvSpPr>
        <p:spPr>
          <a:xfrm>
            <a:off x="1043608" y="3915547"/>
            <a:ext cx="6336704" cy="2808312"/>
          </a:xfrm>
          <a:prstGeom prst="rect">
            <a:avLst/>
          </a:prstGeom>
          <a:blipFill>
            <a:blip r:embed="rId2"/>
            <a:srcRect/>
            <a:stretch>
              <a:fillRect l="-8552" t="-12603" r="-4856" b="-41520"/>
            </a:stretch>
          </a:blipFill>
          <a:ln>
            <a:noFill/>
          </a:ln>
        </p:spPr>
      </p:sp>
      <p:sp>
        <p:nvSpPr>
          <p:cNvPr id="8" name="Shape 159"/>
          <p:cNvSpPr/>
          <p:nvPr/>
        </p:nvSpPr>
        <p:spPr>
          <a:xfrm>
            <a:off x="1043608" y="1158765"/>
            <a:ext cx="6336704" cy="2756782"/>
          </a:xfrm>
          <a:prstGeom prst="rect">
            <a:avLst/>
          </a:prstGeom>
          <a:blipFill>
            <a:blip r:embed="rId3"/>
            <a:srcRect/>
            <a:stretch>
              <a:fillRect l="-6756" t="-11736" r="-6812" b="-39620"/>
            </a:stretch>
          </a:blipFill>
          <a:ln>
            <a:noFill/>
          </a:ln>
        </p:spPr>
      </p:sp>
    </p:spTree>
    <p:extLst>
      <p:ext uri="{BB962C8B-B14F-4D97-AF65-F5344CB8AC3E}">
        <p14:creationId xmlns:p14="http://schemas.microsoft.com/office/powerpoint/2010/main" val="23701411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6</a:t>
            </a:fld>
            <a:endParaRPr kumimoji="1" lang="ja-JP" altLang="en-US"/>
          </a:p>
        </p:txBody>
      </p:sp>
      <p:sp>
        <p:nvSpPr>
          <p:cNvPr id="5" name="Shape 178"/>
          <p:cNvSpPr/>
          <p:nvPr/>
        </p:nvSpPr>
        <p:spPr>
          <a:xfrm>
            <a:off x="380510" y="1556791"/>
            <a:ext cx="5084680" cy="2474294"/>
          </a:xfrm>
          <a:prstGeom prst="roundRect">
            <a:avLst>
              <a:gd name="adj" fmla="val 16667"/>
            </a:avLst>
          </a:prstGeom>
          <a:solidFill>
            <a:srgbClr val="F2DADA"/>
          </a:solidFill>
          <a:ln>
            <a:noFill/>
          </a:ln>
        </p:spPr>
        <p:txBody>
          <a:bodyPr lIns="91425" tIns="45700" rIns="91425" bIns="45700" anchor="ctr" anchorCtr="0">
            <a:noAutofit/>
          </a:bodyPr>
          <a:lstStyle/>
          <a:p>
            <a:endParaRPr/>
          </a:p>
        </p:txBody>
      </p:sp>
      <p:sp>
        <p:nvSpPr>
          <p:cNvPr id="6" name="Shape 179"/>
          <p:cNvSpPr txBox="1"/>
          <p:nvPr/>
        </p:nvSpPr>
        <p:spPr>
          <a:xfrm>
            <a:off x="380509" y="2478122"/>
            <a:ext cx="5205305" cy="1424700"/>
          </a:xfrm>
          <a:prstGeom prst="rect">
            <a:avLst/>
          </a:prstGeom>
          <a:noFill/>
          <a:ln>
            <a:noFill/>
          </a:ln>
        </p:spPr>
        <p:txBody>
          <a:bodyPr lIns="91425" tIns="91425" rIns="91425" bIns="91425" anchor="t" anchorCtr="0">
            <a:noAutofit/>
          </a:bodyPr>
          <a:lstStyle/>
          <a:p>
            <a:pPr marL="0" marR="0" lvl="0" indent="0" algn="l" rtl="0">
              <a:spcBef>
                <a:spcPts val="0"/>
              </a:spcBef>
              <a:buClr>
                <a:srgbClr val="000000"/>
              </a:buClr>
              <a:buSzPct val="25000"/>
              <a:buFont typeface="Calibri"/>
              <a:buNone/>
            </a:pPr>
            <a:r>
              <a:rPr lang="zh-TW" sz="2400" b="0" i="0" u="none" strike="noStrike" cap="none" baseline="0" dirty="0" smtClean="0">
                <a:solidFill>
                  <a:srgbClr val="000000"/>
                </a:solidFill>
                <a:latin typeface="ＭＳ Ｐゴシック" pitchFamily="50" charset="-128"/>
                <a:ea typeface="ＭＳ Ｐゴシック" pitchFamily="50" charset="-128"/>
                <a:cs typeface="Calibri"/>
                <a:sym typeface="Calibri"/>
              </a:rPr>
              <a:t>一週間</a:t>
            </a:r>
            <a:r>
              <a:rPr lang="zh-TW" sz="2400" b="0" i="0" u="none" strike="noStrike" cap="none" baseline="0" dirty="0">
                <a:solidFill>
                  <a:srgbClr val="000000"/>
                </a:solidFill>
                <a:latin typeface="ＭＳ Ｐゴシック" pitchFamily="50" charset="-128"/>
                <a:ea typeface="ＭＳ Ｐゴシック" pitchFamily="50" charset="-128"/>
                <a:cs typeface="Calibri"/>
                <a:sym typeface="Calibri"/>
              </a:rPr>
              <a:t>毎に、コンビニに新商品として店頭に並ぶのは大体５０種類から１５０種類。</a:t>
            </a:r>
          </a:p>
          <a:p>
            <a:endParaRPr lang="zh-TW" sz="2400" b="0" i="0" u="none" strike="noStrike" cap="none" baseline="0" dirty="0">
              <a:solidFill>
                <a:srgbClr val="000000"/>
              </a:solidFill>
              <a:latin typeface="ＭＳ Ｐゴシック" pitchFamily="50" charset="-128"/>
              <a:ea typeface="ＭＳ Ｐゴシック" pitchFamily="50" charset="-128"/>
              <a:cs typeface="Calibri"/>
              <a:sym typeface="Calibri"/>
            </a:endParaRPr>
          </a:p>
          <a:p>
            <a:endParaRPr lang="zh-TW" sz="2400" b="0" i="0" u="none" strike="noStrike" cap="none" baseline="0" dirty="0">
              <a:solidFill>
                <a:srgbClr val="000000"/>
              </a:solidFill>
              <a:latin typeface="ＭＳ Ｐゴシック" pitchFamily="50" charset="-128"/>
              <a:ea typeface="ＭＳ Ｐゴシック" pitchFamily="50" charset="-128"/>
              <a:cs typeface="Calibri"/>
              <a:sym typeface="Calibri"/>
            </a:endParaRPr>
          </a:p>
          <a:p>
            <a:endParaRPr lang="zh-TW" sz="2400" b="0" i="0" u="none" strike="noStrike" cap="none" baseline="0" dirty="0">
              <a:solidFill>
                <a:srgbClr val="000000"/>
              </a:solidFill>
              <a:latin typeface="ＭＳ Ｐゴシック" pitchFamily="50" charset="-128"/>
              <a:ea typeface="ＭＳ Ｐゴシック" pitchFamily="50" charset="-128"/>
              <a:cs typeface="Calibri"/>
              <a:sym typeface="Calibri"/>
            </a:endParaRPr>
          </a:p>
        </p:txBody>
      </p:sp>
      <p:sp>
        <p:nvSpPr>
          <p:cNvPr id="7" name="Shape 180"/>
          <p:cNvSpPr/>
          <p:nvPr/>
        </p:nvSpPr>
        <p:spPr>
          <a:xfrm>
            <a:off x="5580112" y="1700808"/>
            <a:ext cx="3297341" cy="2472911"/>
          </a:xfrm>
          <a:prstGeom prst="rect">
            <a:avLst/>
          </a:prstGeom>
          <a:blipFill>
            <a:blip r:embed="rId2"/>
            <a:stretch>
              <a:fillRect/>
            </a:stretch>
          </a:blipFill>
        </p:spPr>
      </p:sp>
      <p:sp>
        <p:nvSpPr>
          <p:cNvPr id="8" name="Shape 181"/>
          <p:cNvSpPr/>
          <p:nvPr/>
        </p:nvSpPr>
        <p:spPr>
          <a:xfrm>
            <a:off x="380510" y="4581128"/>
            <a:ext cx="8496944" cy="1368151"/>
          </a:xfrm>
          <a:prstGeom prst="rect">
            <a:avLst/>
          </a:prstGeom>
          <a:noFill/>
          <a:ln w="38100" cap="flat">
            <a:solidFill>
              <a:srgbClr val="FFC000"/>
            </a:solidFill>
            <a:prstDash val="solid"/>
            <a:round/>
            <a:headEnd type="none" w="med" len="med"/>
            <a:tailEnd type="none" w="med" len="med"/>
          </a:ln>
        </p:spPr>
        <p:txBody>
          <a:bodyPr lIns="91425" tIns="45700" rIns="91425" bIns="45700" anchor="ctr" anchorCtr="0">
            <a:noAutofit/>
          </a:bodyPr>
          <a:lstStyle/>
          <a:p>
            <a:endParaRPr/>
          </a:p>
        </p:txBody>
      </p:sp>
      <p:sp>
        <p:nvSpPr>
          <p:cNvPr id="9" name="Shape 182"/>
          <p:cNvSpPr txBox="1"/>
          <p:nvPr/>
        </p:nvSpPr>
        <p:spPr>
          <a:xfrm>
            <a:off x="490025" y="4651512"/>
            <a:ext cx="8277899" cy="120029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zh-TW" sz="2400" b="0" i="0" u="none" strike="noStrike" cap="none" baseline="0" dirty="0">
                <a:solidFill>
                  <a:srgbClr val="000000"/>
                </a:solidFill>
                <a:latin typeface="ＭＳ Ｐゴシック" pitchFamily="50" charset="-128"/>
                <a:ea typeface="ＭＳ Ｐゴシック" pitchFamily="50" charset="-128"/>
                <a:cs typeface="Calibri"/>
                <a:sym typeface="Calibri"/>
              </a:rPr>
              <a:t>飲食品業界では,</a:t>
            </a:r>
            <a:r>
              <a:rPr lang="zh-TW" sz="2400" b="1" i="0" u="none" strike="noStrike" cap="none" baseline="0" dirty="0">
                <a:solidFill>
                  <a:srgbClr val="000000"/>
                </a:solidFill>
                <a:latin typeface="ＭＳ Ｐゴシック" pitchFamily="50" charset="-128"/>
                <a:ea typeface="ＭＳ Ｐゴシック" pitchFamily="50" charset="-128"/>
                <a:cs typeface="Calibri"/>
                <a:sym typeface="Calibri"/>
              </a:rPr>
              <a:t>1年間に1000個の新商品が投入されながら,市場に残るのは3個程度</a:t>
            </a:r>
            <a:r>
              <a:rPr lang="zh-TW" sz="2400" b="0" i="0" u="none" strike="noStrike" cap="none" baseline="0" dirty="0">
                <a:solidFill>
                  <a:srgbClr val="000000"/>
                </a:solidFill>
                <a:latin typeface="ＭＳ Ｐゴシック" pitchFamily="50" charset="-128"/>
                <a:ea typeface="ＭＳ Ｐゴシック" pitchFamily="50" charset="-128"/>
                <a:cs typeface="Calibri"/>
                <a:sym typeface="Calibri"/>
              </a:rPr>
              <a:t>という,</a:t>
            </a:r>
            <a:r>
              <a:rPr lang="zh-TW" sz="2400" i="0" u="none" strike="noStrike" cap="none" baseline="0" dirty="0">
                <a:solidFill>
                  <a:srgbClr val="000000"/>
                </a:solidFill>
                <a:latin typeface="ＭＳ Ｐゴシック" pitchFamily="50" charset="-128"/>
                <a:ea typeface="ＭＳ Ｐゴシック" pitchFamily="50" charset="-128"/>
                <a:cs typeface="Calibri"/>
                <a:sym typeface="Calibri"/>
              </a:rPr>
              <a:t>市場残存確率0.003という</a:t>
            </a:r>
            <a:r>
              <a:rPr lang="zh-TW" sz="2400" b="1" i="0" u="none" strike="noStrike" cap="none" baseline="0" dirty="0">
                <a:solidFill>
                  <a:srgbClr val="000000"/>
                </a:solidFill>
                <a:latin typeface="ＭＳ Ｐゴシック" pitchFamily="50" charset="-128"/>
                <a:ea typeface="ＭＳ Ｐゴシック" pitchFamily="50" charset="-128"/>
                <a:cs typeface="Calibri"/>
                <a:sym typeface="Calibri"/>
              </a:rPr>
              <a:t>異常な低さ</a:t>
            </a:r>
            <a:r>
              <a:rPr lang="zh-TW" sz="2400" b="0" i="0" u="none" strike="noStrike" cap="none" baseline="0" dirty="0">
                <a:solidFill>
                  <a:srgbClr val="000000"/>
                </a:solidFill>
                <a:latin typeface="ＭＳ Ｐゴシック" pitchFamily="50" charset="-128"/>
                <a:ea typeface="ＭＳ Ｐゴシック" pitchFamily="50" charset="-128"/>
                <a:cs typeface="Calibri"/>
                <a:sym typeface="Calibri"/>
              </a:rPr>
              <a:t>が定説として存在</a:t>
            </a:r>
            <a:r>
              <a:rPr lang="zh-TW" sz="2400" b="0" i="0" u="none" strike="noStrike" cap="none" baseline="0" dirty="0" smtClean="0">
                <a:solidFill>
                  <a:srgbClr val="000000"/>
                </a:solidFill>
                <a:latin typeface="ＭＳ Ｐゴシック" pitchFamily="50" charset="-128"/>
                <a:ea typeface="ＭＳ Ｐゴシック" pitchFamily="50" charset="-128"/>
                <a:cs typeface="Calibri"/>
                <a:sym typeface="Calibri"/>
              </a:rPr>
              <a:t>している</a:t>
            </a:r>
            <a:r>
              <a:rPr lang="zh-TW" sz="2400" b="0" i="0" u="none" strike="noStrike" cap="none" baseline="0" dirty="0">
                <a:solidFill>
                  <a:srgbClr val="000000"/>
                </a:solidFill>
                <a:latin typeface="ＭＳ Ｐゴシック" pitchFamily="50" charset="-128"/>
                <a:ea typeface="ＭＳ Ｐゴシック" pitchFamily="50" charset="-128"/>
                <a:cs typeface="Calibri"/>
                <a:sym typeface="Calibri"/>
              </a:rPr>
              <a:t>。（丸山2005）</a:t>
            </a:r>
          </a:p>
        </p:txBody>
      </p:sp>
      <p:sp>
        <p:nvSpPr>
          <p:cNvPr id="10" name="Shape 183"/>
          <p:cNvSpPr txBox="1"/>
          <p:nvPr/>
        </p:nvSpPr>
        <p:spPr>
          <a:xfrm>
            <a:off x="380498" y="1844825"/>
            <a:ext cx="3297299" cy="46169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ja-JP" altLang="en-US" sz="2400" b="1" i="0" u="none" strike="noStrike" cap="none" baseline="0" dirty="0" smtClean="0">
                <a:solidFill>
                  <a:srgbClr val="000000"/>
                </a:solidFill>
                <a:latin typeface="ＭＳ Ｐゴシック" pitchFamily="50" charset="-128"/>
                <a:ea typeface="ＭＳ Ｐゴシック" pitchFamily="50" charset="-128"/>
                <a:cs typeface="Calibri"/>
                <a:sym typeface="Calibri"/>
              </a:rPr>
              <a:t>短い</a:t>
            </a:r>
            <a:r>
              <a:rPr lang="zh-TW" sz="2400" b="1" i="0" u="none" strike="noStrike" cap="none" baseline="0" dirty="0" smtClean="0">
                <a:solidFill>
                  <a:srgbClr val="000000"/>
                </a:solidFill>
                <a:latin typeface="ＭＳ Ｐゴシック" pitchFamily="50" charset="-128"/>
                <a:ea typeface="ＭＳ Ｐゴシック" pitchFamily="50" charset="-128"/>
                <a:cs typeface="Calibri"/>
                <a:sym typeface="Calibri"/>
              </a:rPr>
              <a:t>商品</a:t>
            </a:r>
            <a:r>
              <a:rPr lang="zh-TW" sz="2400" b="1" i="0" u="none" strike="noStrike" cap="none" baseline="0" dirty="0">
                <a:solidFill>
                  <a:srgbClr val="000000"/>
                </a:solidFill>
                <a:latin typeface="ＭＳ Ｐゴシック" pitchFamily="50" charset="-128"/>
                <a:ea typeface="ＭＳ Ｐゴシック" pitchFamily="50" charset="-128"/>
                <a:cs typeface="Calibri"/>
                <a:sym typeface="Calibri"/>
              </a:rPr>
              <a:t>サイクル</a:t>
            </a:r>
          </a:p>
        </p:txBody>
      </p:sp>
      <p:sp>
        <p:nvSpPr>
          <p:cNvPr id="11" name="Shape 184"/>
          <p:cNvSpPr txBox="1"/>
          <p:nvPr/>
        </p:nvSpPr>
        <p:spPr>
          <a:xfrm>
            <a:off x="351414" y="6122076"/>
            <a:ext cx="8149729" cy="58477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zh-TW" sz="3200" b="1" i="0" u="none" strike="noStrike" cap="none" baseline="0" dirty="0" smtClean="0">
                <a:solidFill>
                  <a:srgbClr val="FF0000"/>
                </a:solidFill>
                <a:latin typeface="ＭＳ Ｐゴシック" pitchFamily="50" charset="-128"/>
                <a:ea typeface="ＭＳ Ｐゴシック" pitchFamily="50" charset="-128"/>
                <a:cs typeface="Arial"/>
                <a:sym typeface="Arial"/>
              </a:rPr>
              <a:t>→</a:t>
            </a:r>
            <a:r>
              <a:rPr lang="ja-JP" altLang="en-US" sz="3200" b="1" dirty="0" smtClean="0">
                <a:solidFill>
                  <a:srgbClr val="FF0000"/>
                </a:solidFill>
                <a:latin typeface="ＭＳ Ｐゴシック" pitchFamily="50" charset="-128"/>
                <a:ea typeface="ＭＳ Ｐゴシック" pitchFamily="50" charset="-128"/>
                <a:cs typeface="Arial"/>
                <a:sym typeface="Arial"/>
              </a:rPr>
              <a:t>食品市場は競争が激しい</a:t>
            </a:r>
            <a:endParaRPr lang="zh-TW" sz="3200" b="1" i="0" u="none" strike="noStrike" cap="none" baseline="0" dirty="0">
              <a:solidFill>
                <a:srgbClr val="FF0000"/>
              </a:solidFill>
              <a:latin typeface="ＭＳ Ｐゴシック" pitchFamily="50" charset="-128"/>
              <a:ea typeface="ＭＳ Ｐゴシック" pitchFamily="50" charset="-128"/>
              <a:cs typeface="Arial"/>
              <a:sym typeface="Arial"/>
            </a:endParaRPr>
          </a:p>
        </p:txBody>
      </p:sp>
      <p:cxnSp>
        <p:nvCxnSpPr>
          <p:cNvPr id="12" name="Shape 185"/>
          <p:cNvCxnSpPr/>
          <p:nvPr/>
        </p:nvCxnSpPr>
        <p:spPr>
          <a:xfrm>
            <a:off x="0" y="844601"/>
            <a:ext cx="9144000" cy="0"/>
          </a:xfrm>
          <a:prstGeom prst="straightConnector1">
            <a:avLst/>
          </a:prstGeom>
          <a:noFill/>
          <a:ln w="38100" cap="flat">
            <a:solidFill>
              <a:srgbClr val="FDA1AA"/>
            </a:solidFill>
            <a:prstDash val="dash"/>
            <a:round/>
            <a:headEnd type="none" w="med" len="med"/>
            <a:tailEnd type="none" w="med" len="med"/>
          </a:ln>
        </p:spPr>
      </p:cxnSp>
      <p:sp>
        <p:nvSpPr>
          <p:cNvPr id="13" name="Shape 177"/>
          <p:cNvSpPr txBox="1"/>
          <p:nvPr/>
        </p:nvSpPr>
        <p:spPr>
          <a:xfrm>
            <a:off x="-24666" y="0"/>
            <a:ext cx="9168665" cy="916609"/>
          </a:xfrm>
          <a:prstGeom prst="rect">
            <a:avLst/>
          </a:prstGeom>
          <a:noFill/>
          <a:ln>
            <a:noFill/>
          </a:ln>
        </p:spPr>
        <p:txBody>
          <a:bodyPr lIns="91425" tIns="91425" rIns="91425" bIns="91425" anchor="b" anchorCtr="0">
            <a:noAutofit/>
          </a:bodyPr>
          <a:lstStyle/>
          <a:p>
            <a:pPr marL="0" marR="0" lvl="0" indent="0" algn="l" rtl="0">
              <a:spcBef>
                <a:spcPts val="0"/>
              </a:spcBef>
              <a:buClr>
                <a:srgbClr val="595959"/>
              </a:buClr>
              <a:buSzPct val="25000"/>
              <a:buFont typeface="Calibri"/>
              <a:buNone/>
            </a:pPr>
            <a:r>
              <a:rPr lang="zh-TW" sz="4400" b="1" i="0" u="none" strike="noStrike" cap="none" baseline="0" dirty="0">
                <a:solidFill>
                  <a:srgbClr val="595959"/>
                </a:solidFill>
                <a:latin typeface="ＭＳ Ｐゴシック" pitchFamily="50" charset="-128"/>
                <a:ea typeface="ＭＳ Ｐゴシック" pitchFamily="50" charset="-128"/>
                <a:cs typeface="Calibri"/>
                <a:sym typeface="Calibri"/>
              </a:rPr>
              <a:t>食品</a:t>
            </a:r>
            <a:r>
              <a:rPr lang="zh-TW" sz="4400" b="1" i="0" u="none" strike="noStrike" cap="none" baseline="0" dirty="0" smtClean="0">
                <a:solidFill>
                  <a:srgbClr val="595959"/>
                </a:solidFill>
                <a:latin typeface="ＭＳ Ｐゴシック" pitchFamily="50" charset="-128"/>
                <a:ea typeface="ＭＳ Ｐゴシック" pitchFamily="50" charset="-128"/>
                <a:cs typeface="Calibri"/>
                <a:sym typeface="Calibri"/>
              </a:rPr>
              <a:t>業界</a:t>
            </a:r>
            <a:r>
              <a:rPr lang="ja-JP" altLang="en-US" sz="4400" b="1" i="0" u="none" strike="noStrike" cap="none" baseline="0" dirty="0" smtClean="0">
                <a:solidFill>
                  <a:srgbClr val="595959"/>
                </a:solidFill>
                <a:latin typeface="ＭＳ Ｐゴシック" pitchFamily="50" charset="-128"/>
                <a:ea typeface="ＭＳ Ｐゴシック" pitchFamily="50" charset="-128"/>
                <a:cs typeface="Calibri"/>
                <a:sym typeface="Calibri"/>
              </a:rPr>
              <a:t>の現状</a:t>
            </a:r>
            <a:endParaRPr lang="zh-TW" sz="4400" b="1" i="0" u="none" strike="noStrike" cap="none" baseline="0" dirty="0">
              <a:solidFill>
                <a:srgbClr val="595959"/>
              </a:solidFill>
              <a:latin typeface="ＭＳ Ｐゴシック" pitchFamily="50" charset="-128"/>
              <a:ea typeface="ＭＳ Ｐゴシック" pitchFamily="50" charset="-128"/>
              <a:cs typeface="Calibri"/>
              <a:sym typeface="Calibri"/>
            </a:endParaRPr>
          </a:p>
        </p:txBody>
      </p:sp>
    </p:spTree>
    <p:extLst>
      <p:ext uri="{BB962C8B-B14F-4D97-AF65-F5344CB8AC3E}">
        <p14:creationId xmlns:p14="http://schemas.microsoft.com/office/powerpoint/2010/main" val="5519287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7</a:t>
            </a:fld>
            <a:endParaRPr kumimoji="1" lang="ja-JP" altLang="en-US"/>
          </a:p>
        </p:txBody>
      </p:sp>
      <p:sp>
        <p:nvSpPr>
          <p:cNvPr id="6" name="Shape 192"/>
          <p:cNvSpPr/>
          <p:nvPr/>
        </p:nvSpPr>
        <p:spPr>
          <a:xfrm>
            <a:off x="2051720" y="1628800"/>
            <a:ext cx="4514426" cy="3080091"/>
          </a:xfrm>
          <a:prstGeom prst="rect">
            <a:avLst/>
          </a:prstGeom>
          <a:blipFill>
            <a:blip r:embed="rId2"/>
            <a:stretch>
              <a:fillRect/>
            </a:stretch>
          </a:blipFill>
        </p:spPr>
      </p:sp>
      <p:sp>
        <p:nvSpPr>
          <p:cNvPr id="7" name="Shape 193"/>
          <p:cNvSpPr/>
          <p:nvPr/>
        </p:nvSpPr>
        <p:spPr>
          <a:xfrm>
            <a:off x="251520" y="191210"/>
            <a:ext cx="8496899" cy="1368299"/>
          </a:xfrm>
          <a:prstGeom prst="rect">
            <a:avLst/>
          </a:prstGeom>
          <a:noFill/>
          <a:ln w="38100" cap="flat">
            <a:solidFill>
              <a:srgbClr val="FFC000"/>
            </a:solidFill>
            <a:prstDash val="solid"/>
            <a:round/>
            <a:headEnd type="none" w="med" len="med"/>
            <a:tailEnd type="none" w="med" len="med"/>
          </a:ln>
        </p:spPr>
        <p:txBody>
          <a:bodyPr lIns="91425" tIns="45700" rIns="91425" bIns="45700" anchor="ctr" anchorCtr="0">
            <a:noAutofit/>
          </a:bodyPr>
          <a:lstStyle/>
          <a:p>
            <a:pPr lvl="0" rtl="0">
              <a:buClr>
                <a:schemeClr val="dk1"/>
              </a:buClr>
              <a:buSzPct val="25000"/>
              <a:buFont typeface="Calibri"/>
              <a:buNone/>
            </a:pPr>
            <a:r>
              <a:rPr lang="zh-TW" sz="1800" dirty="0">
                <a:solidFill>
                  <a:schemeClr val="dk1"/>
                </a:solidFill>
                <a:latin typeface="ＭＳ Ｐゴシック" pitchFamily="50" charset="-128"/>
                <a:ea typeface="ＭＳ Ｐゴシック" pitchFamily="50" charset="-128"/>
                <a:cs typeface="Calibri"/>
                <a:sym typeface="Calibri"/>
              </a:rPr>
              <a:t>コモディティ化が進み、ブランド間の差別化が困難になれば、どうしても価格競争へと陥りやすい。販促比率の上昇は、コモディティ化の進行と強く結びついていると考えられる。（恩蔵 2007）</a:t>
            </a:r>
          </a:p>
        </p:txBody>
      </p:sp>
      <p:sp>
        <p:nvSpPr>
          <p:cNvPr id="9" name="Shape 195"/>
          <p:cNvSpPr txBox="1"/>
          <p:nvPr/>
        </p:nvSpPr>
        <p:spPr>
          <a:xfrm>
            <a:off x="92695" y="5877272"/>
            <a:ext cx="8989167" cy="792088"/>
          </a:xfrm>
          <a:prstGeom prst="rect">
            <a:avLst/>
          </a:prstGeom>
        </p:spPr>
        <p:txBody>
          <a:bodyPr lIns="91425" tIns="91425" rIns="91425" bIns="91425" anchor="t" anchorCtr="0">
            <a:noAutofit/>
          </a:bodyPr>
          <a:lstStyle/>
          <a:p>
            <a:pPr>
              <a:buNone/>
            </a:pPr>
            <a:r>
              <a:rPr lang="zh-TW" sz="2800" b="1" dirty="0" smtClean="0">
                <a:solidFill>
                  <a:srgbClr val="FF0000"/>
                </a:solidFill>
                <a:latin typeface="ＭＳ Ｐゴシック" pitchFamily="50" charset="-128"/>
                <a:ea typeface="ＭＳ Ｐゴシック" pitchFamily="50" charset="-128"/>
              </a:rPr>
              <a:t>→</a:t>
            </a:r>
            <a:r>
              <a:rPr lang="ja-JP" altLang="en-US" sz="2800" b="1" dirty="0" smtClean="0">
                <a:solidFill>
                  <a:srgbClr val="FF0000"/>
                </a:solidFill>
                <a:latin typeface="ＭＳ Ｐゴシック" pitchFamily="50" charset="-128"/>
                <a:ea typeface="ＭＳ Ｐゴシック" pitchFamily="50" charset="-128"/>
              </a:rPr>
              <a:t>コモディティ化</a:t>
            </a:r>
            <a:r>
              <a:rPr lang="ja-JP" altLang="en-US" sz="2800" b="1" dirty="0">
                <a:solidFill>
                  <a:srgbClr val="FF0000"/>
                </a:solidFill>
                <a:latin typeface="ＭＳ Ｐゴシック" pitchFamily="50" charset="-128"/>
                <a:ea typeface="ＭＳ Ｐゴシック" pitchFamily="50" charset="-128"/>
              </a:rPr>
              <a:t>が進んでおり</a:t>
            </a:r>
            <a:r>
              <a:rPr lang="ja-JP" altLang="en-US" sz="2800" b="1" dirty="0" smtClean="0">
                <a:solidFill>
                  <a:srgbClr val="FF0000"/>
                </a:solidFill>
                <a:latin typeface="ＭＳ Ｐゴシック" pitchFamily="50" charset="-128"/>
                <a:ea typeface="ＭＳ Ｐゴシック" pitchFamily="50" charset="-128"/>
              </a:rPr>
              <a:t>、差別化</a:t>
            </a:r>
            <a:r>
              <a:rPr lang="ja-JP" altLang="en-US" sz="2800" b="1" dirty="0">
                <a:solidFill>
                  <a:srgbClr val="FF0000"/>
                </a:solidFill>
                <a:latin typeface="ＭＳ Ｐゴシック" pitchFamily="50" charset="-128"/>
                <a:ea typeface="ＭＳ Ｐゴシック" pitchFamily="50" charset="-128"/>
              </a:rPr>
              <a:t>が必要なのでは？</a:t>
            </a:r>
            <a:endParaRPr lang="zh-TW" sz="2800" b="1" dirty="0">
              <a:solidFill>
                <a:srgbClr val="FF0000"/>
              </a:solidFill>
              <a:latin typeface="ＭＳ Ｐゴシック" pitchFamily="50" charset="-128"/>
              <a:ea typeface="ＭＳ Ｐゴシック" pitchFamily="50" charset="-128"/>
            </a:endParaRPr>
          </a:p>
        </p:txBody>
      </p:sp>
      <p:sp>
        <p:nvSpPr>
          <p:cNvPr id="10" name="Shape 202"/>
          <p:cNvSpPr/>
          <p:nvPr/>
        </p:nvSpPr>
        <p:spPr>
          <a:xfrm>
            <a:off x="388463" y="4846574"/>
            <a:ext cx="7894943" cy="864243"/>
          </a:xfrm>
          <a:prstGeom prst="rect">
            <a:avLst/>
          </a:prstGeom>
          <a:noFill/>
          <a:ln w="38100" cap="flat">
            <a:solidFill>
              <a:srgbClr val="FFC000"/>
            </a:solidFill>
            <a:prstDash val="solid"/>
            <a:round/>
            <a:headEnd type="none" w="med" len="med"/>
            <a:tailEnd type="none" w="med" len="med"/>
          </a:ln>
        </p:spPr>
        <p:txBody>
          <a:bodyPr lIns="91425" tIns="45700" rIns="91425" bIns="45700" anchor="ctr" anchorCtr="0">
            <a:noAutofit/>
          </a:bodyPr>
          <a:lstStyle/>
          <a:p>
            <a:pPr>
              <a:lnSpc>
                <a:spcPct val="115000"/>
              </a:lnSpc>
            </a:pPr>
            <a:r>
              <a:rPr lang="zh-TW" sz="1600" dirty="0">
                <a:solidFill>
                  <a:schemeClr val="dk1"/>
                </a:solidFill>
                <a:latin typeface="ＭＳ Ｐゴシック" pitchFamily="50" charset="-128"/>
                <a:ea typeface="ＭＳ Ｐゴシック" pitchFamily="50" charset="-128"/>
              </a:rPr>
              <a:t>コモディティ化とは…価格以外に競合する商品やサービスと違いが作れない状況、結果として価格競争に陥ってしまう</a:t>
            </a:r>
            <a:r>
              <a:rPr lang="zh-TW" sz="1600" dirty="0" smtClean="0">
                <a:solidFill>
                  <a:schemeClr val="dk1"/>
                </a:solidFill>
                <a:latin typeface="ＭＳ Ｐゴシック" pitchFamily="50" charset="-128"/>
                <a:ea typeface="ＭＳ Ｐゴシック" pitchFamily="50" charset="-128"/>
              </a:rPr>
              <a:t>状況（</a:t>
            </a:r>
            <a:r>
              <a:rPr lang="zh-TW" sz="1600" dirty="0">
                <a:solidFill>
                  <a:schemeClr val="dk1"/>
                </a:solidFill>
                <a:latin typeface="ＭＳ Ｐゴシック" pitchFamily="50" charset="-128"/>
                <a:ea typeface="ＭＳ Ｐゴシック" pitchFamily="50" charset="-128"/>
              </a:rPr>
              <a:t>平敷　２００７）</a:t>
            </a:r>
          </a:p>
        </p:txBody>
      </p:sp>
    </p:spTree>
    <p:extLst>
      <p:ext uri="{BB962C8B-B14F-4D97-AF65-F5344CB8AC3E}">
        <p14:creationId xmlns:p14="http://schemas.microsoft.com/office/powerpoint/2010/main" val="14158214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8</a:t>
            </a:fld>
            <a:endParaRPr kumimoji="1" lang="ja-JP" altLang="en-US"/>
          </a:p>
        </p:txBody>
      </p:sp>
      <p:sp>
        <p:nvSpPr>
          <p:cNvPr id="5" name="Shape 207"/>
          <p:cNvSpPr txBox="1">
            <a:spLocks/>
          </p:cNvSpPr>
          <p:nvPr/>
        </p:nvSpPr>
        <p:spPr>
          <a:xfrm>
            <a:off x="467544" y="332656"/>
            <a:ext cx="8229600" cy="1143000"/>
          </a:xfrm>
          <a:prstGeom prst="rect">
            <a:avLst/>
          </a:prstGeom>
          <a:noFill/>
          <a:ln>
            <a:noFill/>
          </a:ln>
        </p:spPr>
        <p:txBody>
          <a:bodyPr lIns="91425" tIns="45700" rIns="91425" bIns="45700" anchor="ctr" anchorCtr="0">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spcBef>
                <a:spcPts val="0"/>
              </a:spcBef>
              <a:buClr>
                <a:schemeClr val="dk1"/>
              </a:buClr>
              <a:buSzPct val="25000"/>
              <a:buFont typeface="Calibri"/>
              <a:buNone/>
            </a:pPr>
            <a:r>
              <a:rPr lang="zh-TW" smtClean="0">
                <a:solidFill>
                  <a:schemeClr val="dk1"/>
                </a:solidFill>
                <a:latin typeface="ＭＳ Ｐゴシック" pitchFamily="50" charset="-128"/>
                <a:ea typeface="ＭＳ Ｐゴシック" pitchFamily="50" charset="-128"/>
                <a:cs typeface="Calibri"/>
                <a:sym typeface="Calibri"/>
              </a:rPr>
              <a:t>問題意識</a:t>
            </a:r>
            <a:endParaRPr lang="zh-TW" dirty="0">
              <a:solidFill>
                <a:schemeClr val="dk1"/>
              </a:solidFill>
              <a:latin typeface="ＭＳ Ｐゴシック" pitchFamily="50" charset="-128"/>
              <a:ea typeface="ＭＳ Ｐゴシック" pitchFamily="50" charset="-128"/>
              <a:cs typeface="Calibri"/>
              <a:sym typeface="Calibri"/>
            </a:endParaRPr>
          </a:p>
        </p:txBody>
      </p:sp>
      <p:sp>
        <p:nvSpPr>
          <p:cNvPr id="6" name="Shape 208"/>
          <p:cNvSpPr txBox="1">
            <a:spLocks/>
          </p:cNvSpPr>
          <p:nvPr/>
        </p:nvSpPr>
        <p:spPr>
          <a:xfrm>
            <a:off x="457200" y="1600200"/>
            <a:ext cx="8229600" cy="4525963"/>
          </a:xfrm>
          <a:prstGeom prst="rect">
            <a:avLst/>
          </a:prstGeom>
          <a:noFill/>
          <a:ln>
            <a:noFill/>
          </a:ln>
        </p:spPr>
        <p:txBody>
          <a:bodyPr lIns="91425" tIns="45700" rIns="91425" bIns="45700" anchor="t" anchorCtr="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spcBef>
                <a:spcPts val="0"/>
              </a:spcBef>
              <a:buClr>
                <a:schemeClr val="dk1"/>
              </a:buClr>
              <a:buSzPct val="25000"/>
              <a:buFont typeface="Calibri"/>
              <a:buNone/>
            </a:pPr>
            <a:r>
              <a:rPr lang="zh-TW" b="1" dirty="0" smtClean="0">
                <a:solidFill>
                  <a:schemeClr val="dk1"/>
                </a:solidFill>
                <a:latin typeface="ＭＳ Ｐゴシック" pitchFamily="50" charset="-128"/>
                <a:ea typeface="ＭＳ Ｐゴシック" pitchFamily="50" charset="-128"/>
                <a:cs typeface="Calibri"/>
                <a:sym typeface="Calibri"/>
              </a:rPr>
              <a:t>コモディティ化</a:t>
            </a:r>
            <a:r>
              <a:rPr lang="ja-JP" altLang="en-US" dirty="0" smtClean="0">
                <a:solidFill>
                  <a:schemeClr val="dk1"/>
                </a:solidFill>
                <a:latin typeface="ＭＳ Ｐゴシック" pitchFamily="50" charset="-128"/>
                <a:ea typeface="ＭＳ Ｐゴシック" pitchFamily="50" charset="-128"/>
                <a:cs typeface="Calibri"/>
                <a:sym typeface="Calibri"/>
              </a:rPr>
              <a:t>進んだ食品</a:t>
            </a:r>
            <a:r>
              <a:rPr lang="zh-TW" dirty="0" smtClean="0">
                <a:solidFill>
                  <a:schemeClr val="dk1"/>
                </a:solidFill>
                <a:latin typeface="ＭＳ Ｐゴシック" pitchFamily="50" charset="-128"/>
                <a:ea typeface="ＭＳ Ｐゴシック" pitchFamily="50" charset="-128"/>
                <a:cs typeface="Calibri"/>
                <a:sym typeface="Calibri"/>
              </a:rPr>
              <a:t>市場において企業はどのような</a:t>
            </a:r>
            <a:r>
              <a:rPr lang="ja-JP" altLang="en-US" dirty="0" smtClean="0">
                <a:solidFill>
                  <a:schemeClr val="dk1"/>
                </a:solidFill>
                <a:latin typeface="ＭＳ Ｐゴシック" pitchFamily="50" charset="-128"/>
                <a:ea typeface="ＭＳ Ｐゴシック" pitchFamily="50" charset="-128"/>
                <a:cs typeface="Calibri"/>
                <a:sym typeface="Calibri"/>
              </a:rPr>
              <a:t>差別化</a:t>
            </a:r>
            <a:r>
              <a:rPr lang="zh-TW" dirty="0" smtClean="0">
                <a:solidFill>
                  <a:schemeClr val="dk1"/>
                </a:solidFill>
                <a:latin typeface="ＭＳ Ｐゴシック" pitchFamily="50" charset="-128"/>
                <a:ea typeface="ＭＳ Ｐゴシック" pitchFamily="50" charset="-128"/>
                <a:cs typeface="Calibri"/>
                <a:sym typeface="Calibri"/>
              </a:rPr>
              <a:t>戦略をとっていけばよいだろうか？</a:t>
            </a:r>
            <a:endParaRPr lang="zh-TW" dirty="0">
              <a:solidFill>
                <a:schemeClr val="dk1"/>
              </a:solidFill>
              <a:latin typeface="ＭＳ Ｐゴシック" pitchFamily="50" charset="-128"/>
              <a:ea typeface="ＭＳ Ｐゴシック" pitchFamily="50" charset="-128"/>
              <a:cs typeface="Calibri"/>
              <a:sym typeface="Calibri"/>
            </a:endParaRPr>
          </a:p>
        </p:txBody>
      </p:sp>
    </p:spTree>
    <p:extLst>
      <p:ext uri="{BB962C8B-B14F-4D97-AF65-F5344CB8AC3E}">
        <p14:creationId xmlns:p14="http://schemas.microsoft.com/office/powerpoint/2010/main" val="5087887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D093EC3-A252-4572-9902-462148D0A2F5}" type="slidenum">
              <a:rPr kumimoji="1" lang="ja-JP" altLang="en-US" sz="2000" b="1" smtClean="0"/>
              <a:t>9</a:t>
            </a:fld>
            <a:endParaRPr kumimoji="1" lang="ja-JP" altLang="en-US"/>
          </a:p>
        </p:txBody>
      </p:sp>
      <p:sp>
        <p:nvSpPr>
          <p:cNvPr id="8" name="Shape 214"/>
          <p:cNvSpPr txBox="1">
            <a:spLocks/>
          </p:cNvSpPr>
          <p:nvPr/>
        </p:nvSpPr>
        <p:spPr>
          <a:xfrm>
            <a:off x="6660232" y="6016531"/>
            <a:ext cx="2133599" cy="365125"/>
          </a:xfrm>
          <a:prstGeom prst="rect">
            <a:avLst/>
          </a:prstGeom>
          <a:noFill/>
          <a:ln>
            <a:noFill/>
          </a:ln>
        </p:spPr>
        <p:txBody>
          <a:bodyPr vert="horz" lIns="91425" tIns="45700" rIns="91425" bIns="45700" rtlCol="0" anchor="ctr" anchorCtr="0">
            <a:noAutofit/>
          </a:bodyP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buSzPct val="25000"/>
            </a:pPr>
            <a:r>
              <a:rPr lang="zh-TW" sz="2000" b="1" smtClean="0"/>
              <a:t> </a:t>
            </a:r>
            <a:endParaRPr lang="zh-TW" sz="2000" b="1"/>
          </a:p>
        </p:txBody>
      </p:sp>
      <p:sp>
        <p:nvSpPr>
          <p:cNvPr id="9" name="Shape 215"/>
          <p:cNvSpPr/>
          <p:nvPr/>
        </p:nvSpPr>
        <p:spPr>
          <a:xfrm>
            <a:off x="251520" y="4581128"/>
            <a:ext cx="8097162" cy="210306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zh-TW" sz="3000" b="0" i="0" u="none" strike="noStrike" cap="none" baseline="0" dirty="0">
                <a:solidFill>
                  <a:srgbClr val="FF0000"/>
                </a:solidFill>
                <a:latin typeface="ＭＳ Ｐゴシック" pitchFamily="50" charset="-128"/>
                <a:ea typeface="ＭＳ Ｐゴシック" pitchFamily="50" charset="-128"/>
                <a:cs typeface="Calibri"/>
                <a:sym typeface="Calibri"/>
              </a:rPr>
              <a:t>→ </a:t>
            </a:r>
            <a:r>
              <a:rPr lang="zh-TW" sz="3000" b="0" i="0" u="none" strike="noStrike" cap="none" baseline="0" dirty="0">
                <a:latin typeface="ＭＳ Ｐゴシック" pitchFamily="50" charset="-128"/>
                <a:ea typeface="ＭＳ Ｐゴシック" pitchFamily="50" charset="-128"/>
                <a:cs typeface="Calibri"/>
                <a:sym typeface="Calibri"/>
              </a:rPr>
              <a:t>コモディティ化が進んでいる市場で</a:t>
            </a:r>
            <a:r>
              <a:rPr lang="zh-TW" sz="3000" b="0" i="0" u="none" strike="noStrike" cap="none" baseline="0" dirty="0" smtClean="0">
                <a:latin typeface="ＭＳ Ｐゴシック" pitchFamily="50" charset="-128"/>
                <a:ea typeface="ＭＳ Ｐゴシック" pitchFamily="50" charset="-128"/>
                <a:cs typeface="Calibri"/>
                <a:sym typeface="Calibri"/>
              </a:rPr>
              <a:t>は</a:t>
            </a:r>
            <a:endParaRPr lang="en-US" altLang="zh-TW" sz="3000" b="0" i="0" u="none" strike="noStrike" cap="none" baseline="0" dirty="0" smtClean="0">
              <a:latin typeface="ＭＳ Ｐゴシック" pitchFamily="50" charset="-128"/>
              <a:ea typeface="ＭＳ Ｐゴシック" pitchFamily="50" charset="-128"/>
              <a:cs typeface="Calibri"/>
              <a:sym typeface="Calibri"/>
            </a:endParaRPr>
          </a:p>
          <a:p>
            <a:pPr>
              <a:buSzPct val="25000"/>
            </a:pPr>
            <a:r>
              <a:rPr lang="zh-TW" sz="3000" b="0" i="0" u="sng" strike="noStrike" cap="none" baseline="0" dirty="0" smtClean="0">
                <a:latin typeface="ＭＳ Ｐゴシック" pitchFamily="50" charset="-128"/>
                <a:ea typeface="ＭＳ Ｐゴシック" pitchFamily="50" charset="-128"/>
                <a:cs typeface="Calibri"/>
                <a:sym typeface="Calibri"/>
              </a:rPr>
              <a:t>経験</a:t>
            </a:r>
            <a:r>
              <a:rPr lang="zh-TW" sz="3000" b="0" i="0" u="sng" strike="noStrike" cap="none" baseline="0" dirty="0">
                <a:latin typeface="ＭＳ Ｐゴシック" pitchFamily="50" charset="-128"/>
                <a:ea typeface="ＭＳ Ｐゴシック" pitchFamily="50" charset="-128"/>
                <a:cs typeface="Calibri"/>
                <a:sym typeface="Calibri"/>
              </a:rPr>
              <a:t>価値戦略</a:t>
            </a:r>
            <a:r>
              <a:rPr lang="zh-TW" sz="3000" b="0" i="0" u="none" strike="noStrike" cap="none" baseline="0" dirty="0">
                <a:latin typeface="ＭＳ Ｐゴシック" pitchFamily="50" charset="-128"/>
                <a:ea typeface="ＭＳ Ｐゴシック" pitchFamily="50" charset="-128"/>
                <a:cs typeface="Calibri"/>
                <a:sym typeface="Calibri"/>
              </a:rPr>
              <a:t>をとることが有効</a:t>
            </a:r>
            <a:r>
              <a:rPr lang="zh-TW" sz="3000" b="0" i="0" u="none" strike="noStrike" cap="none" baseline="0" dirty="0" smtClean="0">
                <a:latin typeface="ＭＳ Ｐゴシック" pitchFamily="50" charset="-128"/>
                <a:ea typeface="ＭＳ Ｐゴシック" pitchFamily="50" charset="-128"/>
                <a:cs typeface="Calibri"/>
                <a:sym typeface="Calibri"/>
              </a:rPr>
              <a:t>で</a:t>
            </a:r>
            <a:r>
              <a:rPr lang="ja-JP" altLang="en-US" sz="3000" b="0" i="0" u="none" strike="noStrike" cap="none" baseline="0" dirty="0" smtClean="0">
                <a:latin typeface="ＭＳ Ｐゴシック" pitchFamily="50" charset="-128"/>
                <a:ea typeface="ＭＳ Ｐゴシック" pitchFamily="50" charset="-128"/>
                <a:cs typeface="Calibri"/>
                <a:sym typeface="Calibri"/>
              </a:rPr>
              <a:t>あり、</a:t>
            </a:r>
            <a:r>
              <a:rPr lang="ja-JP" altLang="en-US" sz="3200" b="1" dirty="0" smtClean="0">
                <a:solidFill>
                  <a:srgbClr val="FF0000"/>
                </a:solidFill>
                <a:latin typeface="ＭＳ Ｐゴシック" pitchFamily="50" charset="-128"/>
                <a:ea typeface="ＭＳ Ｐゴシック" pitchFamily="50" charset="-128"/>
              </a:rPr>
              <a:t>商品</a:t>
            </a:r>
            <a:r>
              <a:rPr lang="ja-JP" altLang="en-US" sz="3200" b="1" dirty="0">
                <a:solidFill>
                  <a:srgbClr val="FF0000"/>
                </a:solidFill>
                <a:latin typeface="ＭＳ Ｐゴシック" pitchFamily="50" charset="-128"/>
                <a:ea typeface="ＭＳ Ｐゴシック" pitchFamily="50" charset="-128"/>
              </a:rPr>
              <a:t>を</a:t>
            </a:r>
            <a:r>
              <a:rPr lang="ja-JP" altLang="en-US" sz="3200" b="1" dirty="0">
                <a:solidFill>
                  <a:srgbClr val="FF0000"/>
                </a:solidFill>
              </a:rPr>
              <a:t>購買前・</a:t>
            </a:r>
            <a:r>
              <a:rPr lang="ja-JP" altLang="en-US" sz="3200" b="1" dirty="0" smtClean="0">
                <a:solidFill>
                  <a:srgbClr val="FF0000"/>
                </a:solidFill>
              </a:rPr>
              <a:t>購買後において</a:t>
            </a:r>
            <a:r>
              <a:rPr lang="ja-JP" altLang="en-US" sz="3200" b="1" dirty="0" smtClean="0">
                <a:solidFill>
                  <a:srgbClr val="FF0000"/>
                </a:solidFill>
                <a:latin typeface="ＭＳ Ｐゴシック" pitchFamily="50" charset="-128"/>
                <a:ea typeface="ＭＳ Ｐゴシック" pitchFamily="50" charset="-128"/>
              </a:rPr>
              <a:t>実際</a:t>
            </a:r>
            <a:r>
              <a:rPr lang="ja-JP" altLang="en-US" sz="3200" b="1" dirty="0">
                <a:solidFill>
                  <a:srgbClr val="FF0000"/>
                </a:solidFill>
                <a:latin typeface="ＭＳ Ｐゴシック" pitchFamily="50" charset="-128"/>
                <a:ea typeface="ＭＳ Ｐゴシック" pitchFamily="50" charset="-128"/>
              </a:rPr>
              <a:t>に体験することで差別化する戦略</a:t>
            </a:r>
            <a:r>
              <a:rPr lang="ja-JP" altLang="en-US" sz="3200" dirty="0">
                <a:latin typeface="ＭＳ Ｐゴシック" pitchFamily="50" charset="-128"/>
                <a:ea typeface="ＭＳ Ｐゴシック" pitchFamily="50" charset="-128"/>
              </a:rPr>
              <a:t>のことである！</a:t>
            </a:r>
            <a:endParaRPr lang="en-US" altLang="ja-JP" sz="3200" dirty="0">
              <a:latin typeface="ＭＳ Ｐゴシック" pitchFamily="50" charset="-128"/>
              <a:ea typeface="ＭＳ Ｐゴシック" pitchFamily="50" charset="-128"/>
            </a:endParaRPr>
          </a:p>
          <a:p>
            <a:pPr marL="0" marR="0" lvl="0" indent="0" algn="l" rtl="0">
              <a:spcBef>
                <a:spcPts val="0"/>
              </a:spcBef>
              <a:buSzPct val="25000"/>
              <a:buNone/>
            </a:pPr>
            <a:endParaRPr lang="en-US" altLang="zh-TW" sz="3000" b="0" i="0" u="none" strike="noStrike" cap="none" baseline="0" dirty="0" smtClean="0">
              <a:solidFill>
                <a:srgbClr val="FF0000"/>
              </a:solidFill>
              <a:latin typeface="ＭＳ Ｐゴシック" pitchFamily="50" charset="-128"/>
              <a:ea typeface="ＭＳ Ｐゴシック" pitchFamily="50" charset="-128"/>
              <a:cs typeface="Calibri"/>
              <a:sym typeface="Calibri"/>
            </a:endParaRPr>
          </a:p>
        </p:txBody>
      </p:sp>
      <p:sp>
        <p:nvSpPr>
          <p:cNvPr id="11" name="Shape 217"/>
          <p:cNvSpPr/>
          <p:nvPr/>
        </p:nvSpPr>
        <p:spPr>
          <a:xfrm>
            <a:off x="147247" y="1125975"/>
            <a:ext cx="8707399" cy="3311137"/>
          </a:xfrm>
          <a:prstGeom prst="rect">
            <a:avLst/>
          </a:prstGeom>
          <a:noFill/>
          <a:ln w="38100" cap="flat">
            <a:solidFill>
              <a:srgbClr val="FFC000"/>
            </a:solidFill>
            <a:prstDash val="solid"/>
            <a:round/>
            <a:headEnd type="none" w="med" len="med"/>
            <a:tailEnd type="none" w="med" len="med"/>
          </a:ln>
        </p:spPr>
        <p:txBody>
          <a:bodyPr lIns="91425" tIns="45700" rIns="91425" bIns="45700" anchor="ctr" anchorCtr="0">
            <a:noAutofit/>
          </a:bodyPr>
          <a:lstStyle/>
          <a:p>
            <a:pPr>
              <a:lnSpc>
                <a:spcPct val="115000"/>
              </a:lnSpc>
            </a:pPr>
            <a:r>
              <a:rPr lang="zh-TW" altLang="ja-JP" sz="2200" dirty="0">
                <a:solidFill>
                  <a:schemeClr val="dk1"/>
                </a:solidFill>
                <a:latin typeface="ＭＳ Ｐゴシック" pitchFamily="50" charset="-128"/>
                <a:ea typeface="ＭＳ Ｐゴシック" pitchFamily="50" charset="-128"/>
                <a:cs typeface="Calibri"/>
                <a:sym typeface="Calibri"/>
              </a:rPr>
              <a:t>恩蔵</a:t>
            </a:r>
            <a:r>
              <a:rPr lang="ja-JP" altLang="en-US" sz="2200" dirty="0">
                <a:solidFill>
                  <a:schemeClr val="dk1"/>
                </a:solidFill>
                <a:latin typeface="ＭＳ Ｐゴシック" pitchFamily="50" charset="-128"/>
                <a:ea typeface="ＭＳ Ｐゴシック" pitchFamily="50" charset="-128"/>
                <a:cs typeface="Calibri"/>
                <a:sym typeface="Calibri"/>
              </a:rPr>
              <a:t>（</a:t>
            </a:r>
            <a:r>
              <a:rPr lang="zh-TW" altLang="ja-JP" sz="2200" dirty="0">
                <a:solidFill>
                  <a:schemeClr val="dk1"/>
                </a:solidFill>
                <a:latin typeface="ＭＳ Ｐゴシック" pitchFamily="50" charset="-128"/>
                <a:ea typeface="ＭＳ Ｐゴシック" pitchFamily="50" charset="-128"/>
                <a:cs typeface="Calibri"/>
                <a:sym typeface="Calibri"/>
              </a:rPr>
              <a:t>2007</a:t>
            </a:r>
            <a:r>
              <a:rPr lang="ja-JP" altLang="en-US" sz="2200" dirty="0" smtClean="0">
                <a:solidFill>
                  <a:schemeClr val="dk1"/>
                </a:solidFill>
                <a:latin typeface="ＭＳ Ｐゴシック" pitchFamily="50" charset="-128"/>
                <a:ea typeface="ＭＳ Ｐゴシック" pitchFamily="50" charset="-128"/>
                <a:cs typeface="Calibri"/>
                <a:sym typeface="Calibri"/>
              </a:rPr>
              <a:t>）の研究によると</a:t>
            </a:r>
            <a:endParaRPr lang="en-US" altLang="zh-TW" sz="2200" dirty="0">
              <a:solidFill>
                <a:schemeClr val="dk1"/>
              </a:solidFill>
              <a:latin typeface="ＭＳ Ｐゴシック" pitchFamily="50" charset="-128"/>
              <a:ea typeface="ＭＳ Ｐゴシック" pitchFamily="50" charset="-128"/>
              <a:cs typeface="Calibri"/>
              <a:sym typeface="Calibri"/>
            </a:endParaRPr>
          </a:p>
          <a:p>
            <a:pPr marL="0" lvl="0" indent="0" rtl="0">
              <a:lnSpc>
                <a:spcPct val="115000"/>
              </a:lnSpc>
              <a:buNone/>
            </a:pPr>
            <a:r>
              <a:rPr lang="ja-JP" altLang="en-US" sz="2200" dirty="0" smtClean="0">
                <a:solidFill>
                  <a:schemeClr val="dk1"/>
                </a:solidFill>
                <a:latin typeface="ＭＳ Ｐゴシック" pitchFamily="50" charset="-128"/>
                <a:ea typeface="ＭＳ Ｐゴシック" pitchFamily="50" charset="-128"/>
                <a:cs typeface="Calibri"/>
                <a:sym typeface="Calibri"/>
              </a:rPr>
              <a:t>「</a:t>
            </a:r>
            <a:r>
              <a:rPr lang="zh-TW" sz="2200" b="1" dirty="0" smtClean="0">
                <a:solidFill>
                  <a:schemeClr val="dk1"/>
                </a:solidFill>
                <a:latin typeface="ＭＳ Ｐゴシック" pitchFamily="50" charset="-128"/>
                <a:ea typeface="ＭＳ Ｐゴシック" pitchFamily="50" charset="-128"/>
                <a:cs typeface="Calibri"/>
                <a:sym typeface="Calibri"/>
              </a:rPr>
              <a:t>コモディティ化</a:t>
            </a:r>
            <a:r>
              <a:rPr lang="zh-TW" sz="2200" b="1" dirty="0">
                <a:solidFill>
                  <a:schemeClr val="dk1"/>
                </a:solidFill>
                <a:latin typeface="ＭＳ Ｐゴシック" pitchFamily="50" charset="-128"/>
                <a:ea typeface="ＭＳ Ｐゴシック" pitchFamily="50" charset="-128"/>
                <a:cs typeface="Calibri"/>
                <a:sym typeface="Calibri"/>
              </a:rPr>
              <a:t>が進んでいる市場では</a:t>
            </a:r>
            <a:r>
              <a:rPr lang="zh-TW" sz="2200" dirty="0" smtClean="0">
                <a:solidFill>
                  <a:schemeClr val="dk1"/>
                </a:solidFill>
                <a:latin typeface="ＭＳ Ｐゴシック" pitchFamily="50" charset="-128"/>
                <a:ea typeface="ＭＳ Ｐゴシック" pitchFamily="50" charset="-128"/>
                <a:cs typeface="Calibri"/>
                <a:sym typeface="Calibri"/>
              </a:rPr>
              <a:t>、</a:t>
            </a:r>
            <a:r>
              <a:rPr lang="zh-TW" sz="2200" b="1" dirty="0" smtClean="0">
                <a:solidFill>
                  <a:srgbClr val="FF0000"/>
                </a:solidFill>
                <a:latin typeface="ＭＳ Ｐゴシック" pitchFamily="50" charset="-128"/>
                <a:ea typeface="ＭＳ Ｐゴシック" pitchFamily="50" charset="-128"/>
                <a:cs typeface="Calibri"/>
                <a:sym typeface="Calibri"/>
              </a:rPr>
              <a:t>経験</a:t>
            </a:r>
            <a:r>
              <a:rPr lang="zh-TW" sz="2200" b="1" dirty="0">
                <a:solidFill>
                  <a:srgbClr val="FF0000"/>
                </a:solidFill>
                <a:latin typeface="ＭＳ Ｐゴシック" pitchFamily="50" charset="-128"/>
                <a:ea typeface="ＭＳ Ｐゴシック" pitchFamily="50" charset="-128"/>
                <a:cs typeface="Calibri"/>
                <a:sym typeface="Calibri"/>
              </a:rPr>
              <a:t>価値戦略</a:t>
            </a:r>
            <a:r>
              <a:rPr lang="zh-TW" sz="2200" b="1" dirty="0">
                <a:solidFill>
                  <a:schemeClr val="dk1"/>
                </a:solidFill>
                <a:latin typeface="ＭＳ Ｐゴシック" pitchFamily="50" charset="-128"/>
                <a:ea typeface="ＭＳ Ｐゴシック" pitchFamily="50" charset="-128"/>
                <a:cs typeface="Calibri"/>
                <a:sym typeface="Calibri"/>
              </a:rPr>
              <a:t>をとることが有効</a:t>
            </a:r>
            <a:r>
              <a:rPr lang="zh-TW" sz="2200" dirty="0">
                <a:solidFill>
                  <a:schemeClr val="dk1"/>
                </a:solidFill>
                <a:latin typeface="ＭＳ Ｐゴシック" pitchFamily="50" charset="-128"/>
                <a:ea typeface="ＭＳ Ｐゴシック" pitchFamily="50" charset="-128"/>
                <a:cs typeface="Calibri"/>
                <a:sym typeface="Calibri"/>
              </a:rPr>
              <a:t>である</a:t>
            </a:r>
            <a:r>
              <a:rPr lang="zh-TW" sz="2200" dirty="0" smtClean="0">
                <a:solidFill>
                  <a:schemeClr val="dk1"/>
                </a:solidFill>
                <a:latin typeface="ＭＳ Ｐゴシック" pitchFamily="50" charset="-128"/>
                <a:ea typeface="ＭＳ Ｐゴシック" pitchFamily="50" charset="-128"/>
                <a:cs typeface="Calibri"/>
                <a:sym typeface="Calibri"/>
              </a:rPr>
              <a:t>。</a:t>
            </a:r>
            <a:r>
              <a:rPr lang="ja-JP" altLang="en-US" sz="2200" dirty="0" smtClean="0">
                <a:solidFill>
                  <a:schemeClr val="dk1"/>
                </a:solidFill>
                <a:latin typeface="ＭＳ Ｐゴシック" pitchFamily="50" charset="-128"/>
                <a:ea typeface="ＭＳ Ｐゴシック" pitchFamily="50" charset="-128"/>
                <a:cs typeface="Calibri"/>
                <a:sym typeface="Calibri"/>
              </a:rPr>
              <a:t>」</a:t>
            </a:r>
            <a:endParaRPr lang="en-US" altLang="ja-JP" sz="2200" dirty="0" smtClean="0">
              <a:solidFill>
                <a:schemeClr val="dk1"/>
              </a:solidFill>
              <a:latin typeface="ＭＳ Ｐゴシック" pitchFamily="50" charset="-128"/>
              <a:ea typeface="ＭＳ Ｐゴシック" pitchFamily="50" charset="-128"/>
              <a:cs typeface="Calibri"/>
              <a:sym typeface="Calibri"/>
            </a:endParaRPr>
          </a:p>
          <a:p>
            <a:pPr marL="0" lvl="0" indent="0" rtl="0">
              <a:lnSpc>
                <a:spcPct val="115000"/>
              </a:lnSpc>
              <a:buNone/>
            </a:pPr>
            <a:endParaRPr lang="en-US" altLang="ja-JP" sz="2200" dirty="0" smtClean="0">
              <a:solidFill>
                <a:schemeClr val="dk1"/>
              </a:solidFill>
              <a:latin typeface="ＭＳ Ｐゴシック" pitchFamily="50" charset="-128"/>
              <a:ea typeface="ＭＳ Ｐゴシック" pitchFamily="50" charset="-128"/>
              <a:cs typeface="Calibri"/>
              <a:sym typeface="Calibri"/>
            </a:endParaRPr>
          </a:p>
          <a:p>
            <a:pPr>
              <a:lnSpc>
                <a:spcPct val="115000"/>
              </a:lnSpc>
            </a:pPr>
            <a:r>
              <a:rPr lang="zh-TW" altLang="ja-JP" sz="2000" dirty="0" smtClean="0">
                <a:solidFill>
                  <a:schemeClr val="dk1"/>
                </a:solidFill>
                <a:latin typeface="ＭＳ Ｐゴシック" pitchFamily="50" charset="-128"/>
                <a:ea typeface="ＭＳ Ｐゴシック" pitchFamily="50" charset="-128"/>
                <a:cs typeface="Calibri"/>
                <a:sym typeface="Calibri"/>
              </a:rPr>
              <a:t>長沢</a:t>
            </a:r>
            <a:r>
              <a:rPr lang="zh-TW" altLang="ja-JP" sz="2000" dirty="0">
                <a:solidFill>
                  <a:schemeClr val="dk1"/>
                </a:solidFill>
                <a:latin typeface="ＭＳ Ｐゴシック" pitchFamily="50" charset="-128"/>
                <a:ea typeface="ＭＳ Ｐゴシック" pitchFamily="50" charset="-128"/>
                <a:cs typeface="Calibri"/>
                <a:sym typeface="Calibri"/>
              </a:rPr>
              <a:t>・</a:t>
            </a:r>
            <a:r>
              <a:rPr lang="zh-TW" altLang="ja-JP" sz="2000" dirty="0" smtClean="0">
                <a:solidFill>
                  <a:schemeClr val="dk1"/>
                </a:solidFill>
                <a:latin typeface="ＭＳ Ｐゴシック" pitchFamily="50" charset="-128"/>
                <a:ea typeface="ＭＳ Ｐゴシック" pitchFamily="50" charset="-128"/>
                <a:cs typeface="Calibri"/>
                <a:sym typeface="Calibri"/>
              </a:rPr>
              <a:t>大津 </a:t>
            </a:r>
            <a:r>
              <a:rPr lang="ja-JP" altLang="en-US" sz="2000" dirty="0" smtClean="0">
                <a:solidFill>
                  <a:schemeClr val="dk1"/>
                </a:solidFill>
                <a:latin typeface="ＭＳ Ｐゴシック" pitchFamily="50" charset="-128"/>
                <a:ea typeface="ＭＳ Ｐゴシック" pitchFamily="50" charset="-128"/>
                <a:cs typeface="Calibri"/>
                <a:sym typeface="Calibri"/>
              </a:rPr>
              <a:t>（</a:t>
            </a:r>
            <a:r>
              <a:rPr lang="zh-TW" altLang="ja-JP" sz="2000" dirty="0" smtClean="0">
                <a:solidFill>
                  <a:schemeClr val="dk1"/>
                </a:solidFill>
                <a:latin typeface="ＭＳ Ｐゴシック" pitchFamily="50" charset="-128"/>
                <a:ea typeface="ＭＳ Ｐゴシック" pitchFamily="50" charset="-128"/>
                <a:cs typeface="Calibri"/>
                <a:sym typeface="Calibri"/>
              </a:rPr>
              <a:t>2011）</a:t>
            </a:r>
            <a:r>
              <a:rPr lang="ja-JP" altLang="en-US" sz="2000" dirty="0" smtClean="0">
                <a:solidFill>
                  <a:schemeClr val="dk1"/>
                </a:solidFill>
                <a:latin typeface="ＭＳ Ｐゴシック" pitchFamily="50" charset="-128"/>
                <a:ea typeface="ＭＳ Ｐゴシック" pitchFamily="50" charset="-128"/>
                <a:cs typeface="Calibri"/>
                <a:sym typeface="Calibri"/>
              </a:rPr>
              <a:t>の研究によると</a:t>
            </a:r>
            <a:endParaRPr lang="en-US" altLang="zh-TW" sz="2200" dirty="0">
              <a:solidFill>
                <a:schemeClr val="dk1"/>
              </a:solidFill>
              <a:latin typeface="ＭＳ Ｐゴシック" pitchFamily="50" charset="-128"/>
              <a:ea typeface="ＭＳ Ｐゴシック" pitchFamily="50" charset="-128"/>
              <a:cs typeface="Calibri"/>
              <a:sym typeface="Calibri"/>
            </a:endParaRPr>
          </a:p>
          <a:p>
            <a:pPr lvl="0">
              <a:lnSpc>
                <a:spcPct val="115000"/>
              </a:lnSpc>
            </a:pPr>
            <a:r>
              <a:rPr lang="ja-JP" altLang="en-US" sz="2400" dirty="0" smtClean="0">
                <a:solidFill>
                  <a:schemeClr val="dk1"/>
                </a:solidFill>
                <a:latin typeface="ＭＳ Ｐゴシック" pitchFamily="50" charset="-128"/>
                <a:ea typeface="ＭＳ Ｐゴシック" pitchFamily="50" charset="-128"/>
              </a:rPr>
              <a:t>「</a:t>
            </a:r>
            <a:r>
              <a:rPr lang="zh-TW" altLang="ja-JP" sz="2400" dirty="0" smtClean="0">
                <a:solidFill>
                  <a:schemeClr val="dk1"/>
                </a:solidFill>
                <a:latin typeface="ＭＳ Ｐゴシック" pitchFamily="50" charset="-128"/>
                <a:ea typeface="ＭＳ Ｐゴシック" pitchFamily="50" charset="-128"/>
              </a:rPr>
              <a:t>経験</a:t>
            </a:r>
            <a:r>
              <a:rPr lang="zh-TW" altLang="ja-JP" sz="2400" dirty="0">
                <a:solidFill>
                  <a:schemeClr val="dk1"/>
                </a:solidFill>
                <a:latin typeface="ＭＳ Ｐゴシック" pitchFamily="50" charset="-128"/>
                <a:ea typeface="ＭＳ Ｐゴシック" pitchFamily="50" charset="-128"/>
              </a:rPr>
              <a:t>価値戦略とは、その</a:t>
            </a:r>
            <a:r>
              <a:rPr lang="zh-TW" altLang="ja-JP" sz="2400" b="1" dirty="0">
                <a:latin typeface="ＭＳ Ｐゴシック" pitchFamily="50" charset="-128"/>
                <a:ea typeface="ＭＳ Ｐゴシック" pitchFamily="50" charset="-128"/>
              </a:rPr>
              <a:t>製品・サービスを消費する中での消費者の経験</a:t>
            </a:r>
            <a:r>
              <a:rPr lang="zh-TW" altLang="ja-JP" sz="2400" dirty="0">
                <a:latin typeface="ＭＳ Ｐゴシック" pitchFamily="50" charset="-128"/>
                <a:ea typeface="ＭＳ Ｐゴシック" pitchFamily="50" charset="-128"/>
              </a:rPr>
              <a:t>に焦点を当て、その</a:t>
            </a:r>
            <a:r>
              <a:rPr lang="zh-TW" altLang="ja-JP" sz="2400" b="1" dirty="0">
                <a:latin typeface="ＭＳ Ｐゴシック" pitchFamily="50" charset="-128"/>
                <a:ea typeface="ＭＳ Ｐゴシック" pitchFamily="50" charset="-128"/>
              </a:rPr>
              <a:t>消費者の経験を差異化</a:t>
            </a:r>
            <a:r>
              <a:rPr lang="zh-TW" altLang="ja-JP" sz="2400" dirty="0">
                <a:solidFill>
                  <a:schemeClr val="dk1"/>
                </a:solidFill>
                <a:latin typeface="ＭＳ Ｐゴシック" pitchFamily="50" charset="-128"/>
                <a:ea typeface="ＭＳ Ｐゴシック" pitchFamily="50" charset="-128"/>
              </a:rPr>
              <a:t>することにより、顧客のマインド内に独自のポジションを築く戦略である</a:t>
            </a:r>
            <a:r>
              <a:rPr lang="zh-TW" altLang="ja-JP" sz="2400" dirty="0" smtClean="0">
                <a:solidFill>
                  <a:schemeClr val="dk1"/>
                </a:solidFill>
                <a:latin typeface="ＭＳ Ｐゴシック" pitchFamily="50" charset="-128"/>
                <a:ea typeface="ＭＳ Ｐゴシック" pitchFamily="50" charset="-128"/>
              </a:rPr>
              <a:t>。</a:t>
            </a:r>
            <a:r>
              <a:rPr lang="ja-JP" altLang="en-US" sz="2400" dirty="0" smtClean="0">
                <a:solidFill>
                  <a:schemeClr val="dk1"/>
                </a:solidFill>
                <a:latin typeface="ＭＳ Ｐゴシック" pitchFamily="50" charset="-128"/>
                <a:ea typeface="ＭＳ Ｐゴシック" pitchFamily="50" charset="-128"/>
              </a:rPr>
              <a:t>」</a:t>
            </a:r>
            <a:endParaRPr lang="zh-TW" sz="2200" dirty="0">
              <a:solidFill>
                <a:schemeClr val="dk1"/>
              </a:solidFill>
              <a:latin typeface="ＭＳ Ｐゴシック" pitchFamily="50" charset="-128"/>
              <a:ea typeface="ＭＳ Ｐゴシック" pitchFamily="50" charset="-128"/>
              <a:cs typeface="Calibri"/>
              <a:sym typeface="Calibri"/>
            </a:endParaRPr>
          </a:p>
        </p:txBody>
      </p:sp>
    </p:spTree>
    <p:extLst>
      <p:ext uri="{BB962C8B-B14F-4D97-AF65-F5344CB8AC3E}">
        <p14:creationId xmlns:p14="http://schemas.microsoft.com/office/powerpoint/2010/main" val="38794381"/>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953</TotalTime>
  <Words>1742</Words>
  <Application>Microsoft Office PowerPoint</Application>
  <PresentationFormat>画面に合わせる (4:3)</PresentationFormat>
  <Paragraphs>263</Paragraphs>
  <Slides>40</Slides>
  <Notes>2</Notes>
  <HiddenSlides>0</HiddenSlides>
  <MMClips>0</MMClips>
  <ScaleCrop>false</ScaleCrop>
  <HeadingPairs>
    <vt:vector size="4" baseType="variant">
      <vt:variant>
        <vt:lpstr>テーマ</vt:lpstr>
      </vt:variant>
      <vt:variant>
        <vt:i4>1</vt:i4>
      </vt:variant>
      <vt:variant>
        <vt:lpstr>スライド タイトル</vt:lpstr>
      </vt:variant>
      <vt:variant>
        <vt:i4>40</vt:i4>
      </vt:variant>
    </vt:vector>
  </HeadingPairs>
  <TitlesOfParts>
    <vt:vector size="41" baseType="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さらに新たな状況との関連付けることの重要性→差別化</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仮説検証：調査概要</vt:lpstr>
      <vt:lpstr>検証方法</vt:lpstr>
      <vt:lpstr>検証方法</vt:lpstr>
      <vt:lpstr>アンケート概要</vt:lpstr>
      <vt:lpstr>PowerPoint プレゼンテーション</vt:lpstr>
      <vt:lpstr>PowerPoint プレゼンテーション</vt:lpstr>
      <vt:lpstr>参考URL</vt:lpstr>
      <vt:lpstr>PowerPoint プレゼンテーション</vt:lpstr>
      <vt:lpstr>経験の「想像」→差別化？</vt:lpstr>
      <vt:lpstr>PowerPoint プレゼンテーション</vt:lpstr>
    </vt:vector>
  </TitlesOfParts>
  <Company>拓殖大学</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電算課</dc:creator>
  <cp:lastModifiedBy>chiyucy</cp:lastModifiedBy>
  <cp:revision>146</cp:revision>
  <cp:lastPrinted>2013-12-17T04:43:19Z</cp:lastPrinted>
  <dcterms:created xsi:type="dcterms:W3CDTF">2013-12-17T00:01:39Z</dcterms:created>
  <dcterms:modified xsi:type="dcterms:W3CDTF">2013-12-18T14:54:16Z</dcterms:modified>
</cp:coreProperties>
</file>